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8"/>
  </p:notes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1" r:id="rId32"/>
    <p:sldId id="402" r:id="rId33"/>
    <p:sldId id="403" r:id="rId34"/>
    <p:sldId id="404" r:id="rId35"/>
    <p:sldId id="400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54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71E17"/>
    <a:srgbClr val="169CCC"/>
    <a:srgbClr val="97E462"/>
    <a:srgbClr val="1C0896"/>
    <a:srgbClr val="CC9900"/>
    <a:srgbClr val="19B1B9"/>
    <a:srgbClr val="DAEB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>
        <p:scale>
          <a:sx n="82" d="100"/>
          <a:sy n="82" d="100"/>
        </p:scale>
        <p:origin x="-12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E7C5-668B-4339-B461-9734D11E4D33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4C74-95DF-45D9-BEAC-E985839BA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38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79D1C7-EB04-4E8C-8418-18FE87C44958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2B52039-CDBD-4E3F-B409-2BC02B320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G\success_spiral_up-1024x5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" t="1635" r="2807" b="23491"/>
          <a:stretch/>
        </p:blipFill>
        <p:spPr bwMode="auto">
          <a:xfrm>
            <a:off x="10351" y="1014969"/>
            <a:ext cx="9146670" cy="40777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39652" y="5092605"/>
            <a:ext cx="6264696" cy="13786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0351" y="5417331"/>
            <a:ext cx="9143999" cy="895344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3600" spc="100" dirty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«КОНГРЕСС-КОЛЛЕГИЯ»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i="1" spc="300" dirty="0" smtClean="0">
                <a:solidFill>
                  <a:srgbClr val="771E17"/>
                </a:solidFill>
                <a:latin typeface="Times New Roman" pitchFamily="18" charset="0"/>
                <a:cs typeface="Times New Roman" pitchFamily="18" charset="0"/>
              </a:rPr>
              <a:t>Бизнес-сообщество</a:t>
            </a:r>
            <a:endParaRPr lang="ru-RU" sz="3600" i="1" spc="300" dirty="0">
              <a:solidFill>
                <a:srgbClr val="771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KK_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125205"/>
            <a:ext cx="1095073" cy="131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388268" y="1188491"/>
            <a:ext cx="6768752" cy="18948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Истории</a:t>
            </a:r>
            <a:endParaRPr lang="ru-RU" sz="9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20322" y="2492896"/>
            <a:ext cx="7055712" cy="20234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успеха</a:t>
            </a:r>
            <a:endParaRPr lang="ru-RU" sz="115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1" y="116632"/>
            <a:ext cx="8352929" cy="1432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-4191" y="0"/>
            <a:ext cx="9214258" cy="15495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100" dirty="0" smtClean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Коллегиальный проект</a:t>
            </a:r>
            <a:endParaRPr lang="ru-RU" sz="4800" spc="100" dirty="0">
              <a:solidFill>
                <a:srgbClr val="77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6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4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«Главный критерий успеха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бизнесе – это самоудовлетворение, возможность принимать решения и нести за них ответственность»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А.Нечаев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Лидер партии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«Гражданская инициатива»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4" t="10175" b="28373"/>
          <a:stretch/>
        </p:blipFill>
        <p:spPr bwMode="auto">
          <a:xfrm>
            <a:off x="539750" y="1209624"/>
            <a:ext cx="3311525" cy="37496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44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4953" r="13846" b="18832"/>
          <a:stretch/>
        </p:blipFill>
        <p:spPr bwMode="auto">
          <a:xfrm>
            <a:off x="467544" y="1243756"/>
            <a:ext cx="3218003" cy="36813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«Самым главным фактором моего успеха было желание всегда быть первым и делать то, что не делали до меня!»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И.Сандлер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Владелец ОАО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Коломнамолпром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п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родюсер, музыкант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68565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ОНГРЕСС-КОЛЛЕГИЯ\МЕРОПРИЯТИЯ КК\2013 КК\KK 30.10.13\ФОТО\2.М.Елашвили о своей Истории успех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73" r="15417"/>
          <a:stretch>
            <a:fillRect/>
          </a:stretch>
        </p:blipFill>
        <p:spPr bwMode="auto">
          <a:xfrm>
            <a:off x="611559" y="1187846"/>
            <a:ext cx="2854503" cy="37931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584245"/>
            <a:ext cx="54006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«Чтобы был успех, необходимо делиться с ближним!»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М.Елашвили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 Г.М.Р.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«Планета гостеприимства»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1513149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КОНГРЕСС-КОЛЛЕГИЯ\ФОТО\фото 2013\Фото_27_06_13min\ConColl-27-06-2013-0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8" r="24969"/>
          <a:stretch>
            <a:fillRect/>
          </a:stretch>
        </p:blipFill>
        <p:spPr bwMode="auto">
          <a:xfrm>
            <a:off x="467544" y="1389938"/>
            <a:ext cx="3286389" cy="36844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5896" y="1584245"/>
            <a:ext cx="5040560" cy="3000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«Трудиться, трудиться и ещё раз трудиться, ведь секрет организации успешного бизнеса – в желании работать и двигаться вперёд!»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Д.Якобашвили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совета директоров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к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орпорации «Биоэнергия»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89732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ОНГРЕСС-КОЛЛЕГИЯ\ФОТО\фото 2013\Фото_30_01_13\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69"/>
          <a:stretch/>
        </p:blipFill>
        <p:spPr bwMode="auto">
          <a:xfrm>
            <a:off x="561917" y="1401763"/>
            <a:ext cx="3097212" cy="3471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«Бизнес  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имеет гендерной окраски. Каждая женщина должна для себя определить, что для неё является приоритетом!»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Л.Рябченко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ООО «БИЭЛ»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02036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«Хочу привести высказывание Уинстона Черчилля,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который в своё время говорил, что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 – это способность двигаться от одной неудачи к другой без потери энтузиазма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Е.Богатова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ЗАО «Русское золото»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Picture 2" descr="&amp;IEcy;&amp;vcy;&amp;gcy;&amp;iecy;&amp;ncy;&amp;icy;&amp;yacy; &amp;Bcy;&amp;ocy;&amp;gcy;&amp;acy;&amp;tcy;&amp;ocy;&amp;v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41369"/>
            <a:ext cx="3171825" cy="3286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5927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000">
        <p14:ripple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«Только тогда,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когда ты занимаешься любимым делом,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можно говорить о том,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что это - «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стория успеха!»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Ю.Евдокимова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 винной компании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«Р</a:t>
            </a:r>
            <a:r>
              <a:rPr lang="en-US" sz="2600" b="1" i="1" dirty="0" err="1" smtClean="0">
                <a:solidFill>
                  <a:srgbClr val="771E17"/>
                </a:solidFill>
                <a:latin typeface="+mj-lt"/>
              </a:rPr>
              <a:t>alais</a:t>
            </a:r>
            <a:r>
              <a:rPr lang="en-US" sz="2600" b="1" i="1" dirty="0" smtClean="0">
                <a:solidFill>
                  <a:srgbClr val="771E17"/>
                </a:solidFill>
                <a:latin typeface="+mj-lt"/>
              </a:rPr>
              <a:t> Royal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2738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Picture 11" descr="E:\КОНГРЕСС-КОЛЛЕГИЯ\ФОТО мероприятий КК 2014\ФОТО 05_06_14\05.06.14_Palais_Ggraf\VAD_5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26" t="3676" r="7028" b="54777"/>
          <a:stretch/>
        </p:blipFill>
        <p:spPr bwMode="auto">
          <a:xfrm>
            <a:off x="516380" y="1423706"/>
            <a:ext cx="3109691" cy="33214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4949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«Себя я ощущаю успешным не столько тогда,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когда уже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получилось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"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 а когда </a:t>
            </a:r>
            <a:r>
              <a:rPr lang="ru-RU" sz="2800" b="1" i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по-лу-ча-ет-ся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j-ea"/>
                <a:cs typeface="Times New Roman"/>
              </a:rPr>
              <a:t>!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Ю.Раскин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«Конгресс-коллегии»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Picture 2" descr="E:\КОНГРЕСС-КОЛЛЕГИЯ\ФОТО\фото 2014\ФОТО 07_10_14\ConColl-7-10-2014-min\Con-Coll-7-10-2014-6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3" t="10831" r="10791" b="34542"/>
          <a:stretch/>
        </p:blipFill>
        <p:spPr bwMode="auto">
          <a:xfrm>
            <a:off x="539750" y="1379370"/>
            <a:ext cx="3245179" cy="34101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525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себя считаю счастливым успешным человеком потому, что старался делать то, что хотел»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П.Шелищ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Председатель </a:t>
            </a:r>
            <a:r>
              <a:rPr lang="ru-RU" sz="2600" b="1" dirty="0">
                <a:solidFill>
                  <a:srgbClr val="771E17"/>
                </a:solidFill>
                <a:latin typeface="+mj-lt"/>
              </a:rPr>
              <a:t>С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оюза потребителей РФ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4098" name="Picture 2" descr="C:\Documents and Settings\Admin\Рабочий стол\G\312366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0"/>
          <a:stretch/>
        </p:blipFill>
        <p:spPr bwMode="auto">
          <a:xfrm>
            <a:off x="581351" y="1220286"/>
            <a:ext cx="3175742" cy="3546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931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«Бизнес всегда был агрессивен и должен уметь себя защитить. В бизнесе вопрос идёт о выживании, и в этой ситуации сложно говорить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морали»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Э.Ребгун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Глава компании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«Бизнес-лоция»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13" name="Picture 16" descr="http://con-col.com/images/gallery/54529769.jpg?rand=8329978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24" r="3884" b="6868"/>
          <a:stretch/>
        </p:blipFill>
        <p:spPr bwMode="auto">
          <a:xfrm>
            <a:off x="395536" y="1340768"/>
            <a:ext cx="3376815" cy="35475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192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38" y="428625"/>
            <a:ext cx="7772400" cy="1827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Субъекты проекта: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13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члены сообщества, добившиеся успехов в бизнесе и др. сферах деятельности</a:t>
            </a:r>
            <a:endParaRPr 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3" y="2014685"/>
            <a:ext cx="7992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 algn="ctr">
              <a:lnSpc>
                <a:spcPct val="150000"/>
              </a:lnSpc>
              <a:buClr>
                <a:srgbClr val="C00000"/>
              </a:buClr>
              <a:buSzPct val="120000"/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содержательное «знакомство» коллег;</a:t>
            </a: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демонстрация взглядов и позиций;</a:t>
            </a:r>
          </a:p>
          <a:p>
            <a:pPr indent="-179388">
              <a:lnSpc>
                <a:spcPct val="150000"/>
              </a:lnSpc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i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«осмысление» закономерностей успехов.</a:t>
            </a:r>
            <a:endParaRPr 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Documents and Settings\Admin\Рабочий стол\prez\conc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70563"/>
            <a:ext cx="1788134" cy="25966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284562255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мире ценят тех,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кто прошёл через неудачи больше,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 отличников»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А.Шаронов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Ректор Московской школы управления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«СКОЛКОВО»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http://con-col.com/images/gallery/11766647.jpg?rand=4343692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4" t="15213" r="15779" b="37020"/>
          <a:stretch/>
        </p:blipFill>
        <p:spPr bwMode="auto">
          <a:xfrm>
            <a:off x="471188" y="1402966"/>
            <a:ext cx="3381216" cy="33941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2217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«Успех – это достижение возможности быть свободным»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М.Барщевский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Полномочный представитель Правительства РФ в высших судебных инстанциях, адвокат, писатель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" name="Picture 2" descr="http://con-col.com/images/gallery/52325179.jpg?rand=6105196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8" t="7904" b="33293"/>
          <a:stretch/>
        </p:blipFill>
        <p:spPr bwMode="auto">
          <a:xfrm>
            <a:off x="326902" y="1331406"/>
            <a:ext cx="3528392" cy="35060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026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2403" y="1584245"/>
            <a:ext cx="4824053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«Успех – это свобода выбора»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Г.Тосунян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Президент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Ассоциации Российских банков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6146" name="Picture 2" descr="C:\Documents and Settings\Admin\Рабочий стол\G\41994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1" t="11043" b="28662"/>
          <a:stretch/>
        </p:blipFill>
        <p:spPr bwMode="auto">
          <a:xfrm>
            <a:off x="396019" y="1360230"/>
            <a:ext cx="3456384" cy="34484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2495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07905" y="1556792"/>
            <a:ext cx="4968552" cy="317184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«Россия может показать неожиданную динамику экономического роста,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рост будет за счёт интеллекта, если будет сформировано нормальное отношение к людям»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Я.Уринсон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Зам.ген.директора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 ГК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Роснано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в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ице-премьер, министр экономики РФ (1997-1998гг.)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7170" name="Picture 2" descr="C:\Documents and Settings\Admin\Рабочий стол\G\94023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2" t="4912" r="12970" b="14588"/>
          <a:stretch/>
        </p:blipFill>
        <p:spPr bwMode="auto">
          <a:xfrm>
            <a:off x="348905" y="1346332"/>
            <a:ext cx="3522811" cy="33878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210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07905" y="1556792"/>
            <a:ext cx="4968552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«Иные ошибки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полезнее успеха»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К.Райкин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режиссёр, актёр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райки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71" t="8733" r="27713" b="36068"/>
          <a:stretch/>
        </p:blipFill>
        <p:spPr bwMode="auto">
          <a:xfrm>
            <a:off x="664986" y="1268760"/>
            <a:ext cx="3721524" cy="35648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283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«Никогда, никогда, никогда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останавливайся!»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А.Журбин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композитор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194" name="Picture 2" descr="C:\Documents and Settings\Admin\Рабочий стол\G\31012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0333" b="15613"/>
          <a:stretch/>
        </p:blipFill>
        <p:spPr bwMode="auto">
          <a:xfrm>
            <a:off x="395536" y="1403311"/>
            <a:ext cx="3528392" cy="34788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0272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«Бога я не гневлю, не корю,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олагая и это успехом,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сю дорогу себе говорю: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«подожди, ты ещё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доехал…»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В.Вишневский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Поэт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вишневский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56" t="3843" r="20942" b="20588"/>
          <a:stretch/>
        </p:blipFill>
        <p:spPr bwMode="auto">
          <a:xfrm>
            <a:off x="539552" y="1371810"/>
            <a:ext cx="3456384" cy="33568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731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творческой работе вредно думать об успехе. Если сразу о нём думать, это уже будет не искусство, а коммерческое ремесло»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А.Левенбук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режиссер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левенбук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9" t="18103" r="11892" b="28948"/>
          <a:stretch/>
        </p:blipFill>
        <p:spPr bwMode="auto">
          <a:xfrm>
            <a:off x="428031" y="1401487"/>
            <a:ext cx="3340733" cy="34706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4249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556792"/>
            <a:ext cx="4824537" cy="31718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«Музыка – это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всё-таки такой наркотик, когда ты его уже вкусил, то ничего другого не хочется»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Ю.Розум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Народный артист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пианист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" name="Picture 2" descr="C:\Documents and Settings\All Users\Документы\КОНГРЕСС-КОЛЛЕГИЯ_NEW\ФОТО\фото для мариотта\розу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81" t="16679" r="6486" b="32512"/>
          <a:stretch/>
        </p:blipFill>
        <p:spPr bwMode="auto">
          <a:xfrm>
            <a:off x="673442" y="1338335"/>
            <a:ext cx="2890446" cy="3386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1527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«Если считать меня человеком успешным, то я всего добилась всё-таки «вчера», а не «сегодня».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сегодня я скорее имею успех, но не пользуюсь им, потому, что сегодня успех определяют деньги, а я с деньгами не на дружеской ноге»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А.Сурикова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Народная артистка России,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режиссер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8" name="Picture 2" descr="C:\Documents and Settings\All Users\Документы\КОНГРЕСС-КОЛЛЕГИЯ_NEW\ФОТО\фото для мариотта\сурико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85" t="13515" b="37427"/>
          <a:stretch/>
        </p:blipFill>
        <p:spPr bwMode="auto">
          <a:xfrm>
            <a:off x="467544" y="1345264"/>
            <a:ext cx="3484180" cy="34055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86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G\a5be6893-8c1a-4819-8630-d38796cb63db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21" b="7656"/>
          <a:stretch/>
        </p:blipFill>
        <p:spPr bwMode="auto">
          <a:xfrm>
            <a:off x="323528" y="59442"/>
            <a:ext cx="8357509" cy="49351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2938" y="1"/>
            <a:ext cx="7772400" cy="1700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Составляющие проекта:</a:t>
            </a:r>
            <a:endParaRPr lang="ru-RU" sz="3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4389" y="1556792"/>
            <a:ext cx="8246648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169C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цикл специализированных мероприятий сообщества;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подготовка материалов вне мероприятий;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публикации на корпоративном сайте и в соц.сетях;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продвижение материалов в СМИ;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развитие партнерских отношений в рамках тематики;</a:t>
            </a:r>
          </a:p>
          <a:p>
            <a:pPr indent="-179388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 издание материалов в полиграфическом виде.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3803669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6000">
        <p:checker/>
      </p:transition>
    </mc:Choice>
    <mc:Fallback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могу делать то, что потом предлагаю другим людям.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 самого себя я не стал бы снимать фильмы и писать книжки»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Л.Парфёнов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Журналист,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т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елеведущий, писатель, публицист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pic>
        <p:nvPicPr>
          <p:cNvPr id="9218" name="Picture 2" descr="C:\Documents and Settings\Admin\Рабочий стол\G\32840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25" t="7455" r="14098" b="29279"/>
          <a:stretch/>
        </p:blipFill>
        <p:spPr bwMode="auto">
          <a:xfrm>
            <a:off x="396413" y="1403416"/>
            <a:ext cx="3455506" cy="34339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9541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71E17"/>
                </a:solidFill>
              </a:rPr>
              <a:t>Генеральный директор клиники функциональной медицины «</a:t>
            </a:r>
            <a:r>
              <a:rPr lang="ru-RU" sz="2800" b="1" dirty="0" err="1" smtClean="0">
                <a:solidFill>
                  <a:srgbClr val="771E17"/>
                </a:solidFill>
              </a:rPr>
              <a:t>Манус</a:t>
            </a:r>
            <a:r>
              <a:rPr lang="ru-RU" sz="2800" b="1" dirty="0" smtClean="0">
                <a:solidFill>
                  <a:srgbClr val="771E17"/>
                </a:solidFill>
              </a:rPr>
              <a:t>», </a:t>
            </a:r>
            <a:r>
              <a:rPr lang="ru-RU" sz="2800" b="1" dirty="0" err="1" smtClean="0">
                <a:solidFill>
                  <a:srgbClr val="771E17"/>
                </a:solidFill>
              </a:rPr>
              <a:t>врач-кинезиолог</a:t>
            </a:r>
            <a:r>
              <a:rPr lang="ru-RU" sz="2800" b="1" dirty="0" smtClean="0">
                <a:solidFill>
                  <a:srgbClr val="771E17"/>
                </a:solidFill>
              </a:rPr>
              <a:t>, д.м.н.</a:t>
            </a:r>
            <a:endParaRPr lang="ru-RU" sz="28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1028" name="Picture 4" descr="http://con-col.com/images/gallery/14824425.jpg?rand=427460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203848" cy="32720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79912" y="1124744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человек доброжелателен, дружелюбен, добропорядочен, то никаких преград в этой жизни у него не будет, и успех будет сопутствовать такому человеку»</a:t>
            </a:r>
          </a:p>
          <a:p>
            <a:pPr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Т.Чернышева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Вице-президент «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Джей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энд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Банк»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60407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95936" y="1412776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успех реализовался в отношениях с людьми. Я умею дружить и любить»</a:t>
            </a:r>
          </a:p>
          <a:p>
            <a:pPr algn="r"/>
            <a:r>
              <a:rPr lang="ru-RU" sz="2800" b="1" i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Г.Бубнова</a:t>
            </a:r>
            <a:endParaRPr lang="ru-RU" b="1" i="1" spc="50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548680"/>
            <a:ext cx="4824537" cy="3960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человек имеет, как живет и куда ездит, - это лишь внешняя атрибутика. Для каждого человека важна собственная оценка успеха»</a:t>
            </a:r>
            <a:endParaRPr lang="ru-RU" sz="2800" b="1" i="1" spc="1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spc="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spc="1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М.Ханукаев</a:t>
            </a:r>
            <a:endParaRPr lang="ru-RU" sz="2800" b="1" i="1" spc="1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71E17"/>
                </a:solidFill>
              </a:rPr>
              <a:t>Генеральный директор ФСК «ХАКИ»</a:t>
            </a:r>
            <a:endParaRPr lang="ru-RU" sz="28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3076" name="Picture 4" descr="http://con-col.com/images/gallery/91304110.jpg?rand=378535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30425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1919" y="1345264"/>
            <a:ext cx="4824537" cy="3595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1817" y="0"/>
            <a:ext cx="9165817" cy="9541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71E17"/>
                </a:solidFill>
              </a:rPr>
              <a:t>Председатель наблюдательного совета инвестиционной компании «</a:t>
            </a:r>
            <a:r>
              <a:rPr lang="ru-RU" sz="2800" b="1" dirty="0" err="1" smtClean="0">
                <a:solidFill>
                  <a:srgbClr val="771E17"/>
                </a:solidFill>
              </a:rPr>
              <a:t>Диалар</a:t>
            </a:r>
            <a:r>
              <a:rPr lang="ru-RU" sz="2800" b="1" dirty="0" smtClean="0">
                <a:solidFill>
                  <a:srgbClr val="771E17"/>
                </a:solidFill>
              </a:rPr>
              <a:t> </a:t>
            </a:r>
            <a:r>
              <a:rPr lang="ru-RU" sz="2800" b="1" dirty="0" err="1" smtClean="0">
                <a:solidFill>
                  <a:srgbClr val="771E17"/>
                </a:solidFill>
              </a:rPr>
              <a:t>Инвест</a:t>
            </a:r>
            <a:r>
              <a:rPr lang="ru-RU" sz="2800" b="1" dirty="0" smtClean="0">
                <a:solidFill>
                  <a:srgbClr val="771E17"/>
                </a:solidFill>
              </a:rPr>
              <a:t>»</a:t>
            </a:r>
            <a:endParaRPr lang="ru-RU" sz="2800" b="1" dirty="0">
              <a:solidFill>
                <a:srgbClr val="771E17"/>
              </a:solidFill>
              <a:latin typeface="+mj-lt"/>
            </a:endParaRPr>
          </a:p>
        </p:txBody>
      </p:sp>
      <p:pic>
        <p:nvPicPr>
          <p:cNvPr id="4098" name="Picture 2" descr="http://con-col.com/images/gallery/47220139.jpg?rand=677557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592288" cy="30348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162880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движемся к успеху, меняя мир вокруг себя и то, что вроде бы кажется неизменным»; «Если бизнес – это любимое занятие, то это-успех!»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А.Черкесов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143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G\current opning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620"/>
          <a:stretch/>
        </p:blipFill>
        <p:spPr bwMode="auto">
          <a:xfrm>
            <a:off x="395536" y="260648"/>
            <a:ext cx="8262961" cy="5229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357313" y="5500688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0"/>
            <a:ext cx="7772400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Участие коллег в проекте:</a:t>
            </a:r>
            <a:endParaRPr lang="ru-RU" sz="3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2932" y="906999"/>
            <a:ext cx="7929562" cy="4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169CCC"/>
                </a:solidFill>
                <a:latin typeface="Calibri" pitchFamily="34" charset="0"/>
              </a:rPr>
              <a:t> </a:t>
            </a: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формирование и деятельность инициативной группы;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финансовое обеспечение проекта;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подготовка историй успехов коллег;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редактирование и другая работа с материалами;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взаимодействие со СМИ</a:t>
            </a: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;</a:t>
            </a: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интернет-издания;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издание историй в </a:t>
            </a: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типографии;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ru-RU" altLang="ru-RU" sz="2400" b="1" dirty="0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 выступление по радио, телевидению и интернет-каналу. </a:t>
            </a:r>
            <a:endParaRPr lang="ru-RU" altLang="ru-RU" sz="2400" b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981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8000">
        <p:checker/>
      </p:transition>
    </mc:Choice>
    <mc:Fallback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90384" y="116632"/>
            <a:ext cx="9386645" cy="1432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0" name="AutoShape 2" descr="https://im3-tub-ru.yandex.net/i?id=82e7317156e6af44df881b10567c681c&amp;n=33&amp;h=190&amp;w=3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p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20382"/>
            <a:ext cx="3456384" cy="4010804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3849" y="4784563"/>
            <a:ext cx="9144000" cy="137866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0351" y="5562558"/>
            <a:ext cx="9143999" cy="8953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3600" i="1" dirty="0" err="1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Знаем.Умеем.Находим</a:t>
            </a:r>
            <a:r>
              <a:rPr lang="ru-RU" sz="3600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решения.</a:t>
            </a:r>
            <a:endParaRPr lang="ru-RU" sz="3600" i="1" dirty="0">
              <a:ln w="1905"/>
              <a:solidFill>
                <a:srgbClr val="771E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7975" y="1188491"/>
            <a:ext cx="6768752" cy="18948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«Истории</a:t>
            </a:r>
            <a:endParaRPr lang="ru-RU" sz="96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67044" y="2765404"/>
            <a:ext cx="7055712" cy="20234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spc="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успеха»!</a:t>
            </a:r>
            <a:endParaRPr lang="ru-RU" sz="11500" spc="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4191" y="0"/>
            <a:ext cx="9214258" cy="15495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pc="100" dirty="0" smtClean="0">
                <a:solidFill>
                  <a:srgbClr val="77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Пожелания успехов проекту</a:t>
            </a:r>
            <a:endParaRPr lang="ru-RU" sz="4800" spc="100" dirty="0">
              <a:solidFill>
                <a:srgbClr val="771E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wheel spokes="1"/>
      </p:transition>
    </mc:Choice>
    <mc:Fallback>
      <p:transition spd="slow" advClick="0" advTm="5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G\ee12e7018f872991d39cb363ecdf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0" y="575683"/>
            <a:ext cx="2412955" cy="197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38" y="285750"/>
            <a:ext cx="7772400" cy="1184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Первый этап проекта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5572125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1143000"/>
            <a:ext cx="385762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1" dirty="0"/>
          </a:p>
          <a:p>
            <a:pPr algn="ctr">
              <a:defRPr/>
            </a:pPr>
            <a:r>
              <a:rPr lang="ru-RU" i="1" dirty="0"/>
              <a:t>Выступление коллег </a:t>
            </a:r>
          </a:p>
          <a:p>
            <a:pPr algn="ctr">
              <a:defRPr/>
            </a:pPr>
            <a:r>
              <a:rPr lang="ru-RU" i="1" dirty="0"/>
              <a:t>с историями своих успехов </a:t>
            </a:r>
          </a:p>
          <a:p>
            <a:pPr algn="ctr">
              <a:defRPr/>
            </a:pPr>
            <a:r>
              <a:rPr lang="ru-RU" i="1" dirty="0"/>
              <a:t>(мини-эссе)</a:t>
            </a:r>
            <a:endParaRPr lang="ru-RU" dirty="0"/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71938" y="2071688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38" y="2643188"/>
            <a:ext cx="6429375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i="1" dirty="0"/>
              <a:t>Аудиозапись      Видеозапись     Пост-релиз </a:t>
            </a:r>
            <a:endParaRPr lang="ru-RU" dirty="0"/>
          </a:p>
          <a:p>
            <a:pPr algn="ctr">
              <a:defRPr/>
            </a:pPr>
            <a:r>
              <a:rPr lang="ru-RU" i="1" dirty="0"/>
              <a:t>Оригиналы  материалов</a:t>
            </a:r>
            <a:endParaRPr lang="ru-RU" dirty="0"/>
          </a:p>
          <a:p>
            <a:pPr algn="ctr">
              <a:defRPr/>
            </a:pPr>
            <a:r>
              <a:rPr lang="ru-RU" i="1" dirty="0"/>
              <a:t>Отредактированные материалы</a:t>
            </a:r>
            <a:endParaRPr lang="ru-RU" dirty="0"/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57313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64318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07193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500688" y="37147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4286250"/>
            <a:ext cx="121443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Архив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0" y="4286250"/>
            <a:ext cx="1285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Сайт «КК»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50" y="4286250"/>
            <a:ext cx="121443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Facebook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0" y="4286250"/>
            <a:ext cx="1285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Рассылка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7000875" y="3714750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43688" y="4286250"/>
            <a:ext cx="228600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Предоставление «оригиналов»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(по запросу)</a:t>
            </a:r>
          </a:p>
        </p:txBody>
      </p:sp>
      <p:pic>
        <p:nvPicPr>
          <p:cNvPr id="25" name="Рисунок 24" descr="KK_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0" y="813185"/>
            <a:ext cx="1095073" cy="131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1547664" y="5214938"/>
            <a:ext cx="6210450" cy="164306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</a:t>
            </a:r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 smtClean="0">
              <a:ln w="1905"/>
              <a:solidFill>
                <a:srgbClr val="771E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96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67" t="22861" r="3687" b="3738"/>
          <a:stretch>
            <a:fillRect/>
          </a:stretch>
        </p:blipFill>
        <p:spPr bwMode="auto">
          <a:xfrm>
            <a:off x="323528" y="1107996"/>
            <a:ext cx="3411537" cy="39528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59129" y="1584245"/>
            <a:ext cx="4826000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«Бизнес – это</a:t>
            </a:r>
            <a:r>
              <a:rPr lang="en-US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деньги,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не возможности,</a:t>
            </a:r>
            <a:endParaRPr lang="en-US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а, прежде всего, отношения между</a:t>
            </a:r>
            <a:r>
              <a:rPr lang="en-US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людьми</a:t>
            </a: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И.Легасова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Генеральный директор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ООО «</a:t>
            </a:r>
            <a:r>
              <a:rPr lang="ru-RU" sz="2600" b="1" i="1" dirty="0" err="1" smtClean="0">
                <a:solidFill>
                  <a:srgbClr val="771E17"/>
                </a:solidFill>
                <a:latin typeface="+mj-lt"/>
              </a:rPr>
              <a:t>РемиЛинг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 2000»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174118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должны гордиться тем,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зарабатываем деньги!»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Э.Смагин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Руководитель компании 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«Венский </a:t>
            </a:r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Б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ал Москва»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8" t="6710" r="10001" b="6105"/>
          <a:stretch/>
        </p:blipFill>
        <p:spPr bwMode="auto">
          <a:xfrm>
            <a:off x="467544" y="1146054"/>
            <a:ext cx="3391382" cy="38767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853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«Единственным критерием успеха любого человека является степень его внутренней свободы»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В.Клювгант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Адвокат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3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4" t="4186" r="23244" b="33915"/>
          <a:stretch/>
        </p:blipFill>
        <p:spPr bwMode="auto">
          <a:xfrm>
            <a:off x="467544" y="1265730"/>
            <a:ext cx="3143304" cy="36374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195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27" b="15152"/>
          <a:stretch>
            <a:fillRect/>
          </a:stretch>
        </p:blipFill>
        <p:spPr bwMode="auto">
          <a:xfrm>
            <a:off x="389012" y="1138093"/>
            <a:ext cx="3390900" cy="4000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«Мне в бизнесе нужна свобода, а не возможность договариваться с бандитами или силовыми структурами»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Л.Гандельман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98488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Российско-американский бизнесмен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</p:spTree>
    <p:extLst>
      <p:ext uri="{BB962C8B-B14F-4D97-AF65-F5344CB8AC3E}">
        <p14:creationId xmlns="" xmlns:p14="http://schemas.microsoft.com/office/powerpoint/2010/main" val="4116991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1584245"/>
            <a:ext cx="4896544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«Мой бизнес был одним из немногих крупных бизнесов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стране, который строился без бюджетных средств»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800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i="1" dirty="0" err="1" smtClean="0">
                <a:ln w="1905"/>
                <a:solidFill>
                  <a:srgbClr val="169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Д.Зимин</a:t>
            </a:r>
            <a:endParaRPr lang="ru-RU" sz="2800" b="1" i="1" dirty="0">
              <a:ln w="1905"/>
              <a:solidFill>
                <a:srgbClr val="169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600" i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22388" y="6000750"/>
            <a:ext cx="64008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600" i="1" spc="3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817" y="0"/>
            <a:ext cx="9165817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800" b="1" i="1" dirty="0" smtClean="0"/>
          </a:p>
          <a:p>
            <a:pPr lvl="0" algn="ctr"/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Основатель компании «</a:t>
            </a:r>
            <a:r>
              <a:rPr lang="ru-RU" sz="2600" b="1" dirty="0" err="1" smtClean="0">
                <a:solidFill>
                  <a:srgbClr val="771E17"/>
                </a:solidFill>
                <a:latin typeface="+mj-lt"/>
              </a:rPr>
              <a:t>Вымпелком</a:t>
            </a:r>
            <a:r>
              <a:rPr lang="ru-RU" sz="2600" b="1" dirty="0" smtClean="0">
                <a:solidFill>
                  <a:srgbClr val="771E17"/>
                </a:solidFill>
                <a:latin typeface="+mj-lt"/>
              </a:rPr>
              <a:t>» </a:t>
            </a:r>
            <a:endParaRPr lang="ru-RU" sz="2600" b="1" dirty="0">
              <a:solidFill>
                <a:srgbClr val="771E17"/>
              </a:solidFill>
              <a:latin typeface="+mj-lt"/>
            </a:endParaRPr>
          </a:p>
          <a:p>
            <a:pPr lvl="0" algn="ctr"/>
            <a:r>
              <a:rPr lang="ru-RU" sz="2600" b="1" i="1" dirty="0">
                <a:solidFill>
                  <a:srgbClr val="771E17"/>
                </a:solidFill>
                <a:latin typeface="+mj-lt"/>
              </a:rPr>
              <a:t>и</a:t>
            </a:r>
            <a:r>
              <a:rPr lang="ru-RU" sz="2600" b="1" i="1" dirty="0" smtClean="0">
                <a:solidFill>
                  <a:srgbClr val="771E17"/>
                </a:solidFill>
                <a:latin typeface="+mj-lt"/>
              </a:rPr>
              <a:t> фонда «Династия»</a:t>
            </a:r>
            <a:endParaRPr lang="ru-RU" sz="2600" dirty="0" smtClean="0">
              <a:solidFill>
                <a:srgbClr val="771E17"/>
              </a:solidFill>
              <a:latin typeface="+mj-lt"/>
            </a:endParaRP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115110"/>
            <a:ext cx="6210450" cy="14822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4" y="5526551"/>
            <a:ext cx="910613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71E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успеха» </a:t>
            </a:r>
          </a:p>
        </p:txBody>
      </p:sp>
      <p:pic>
        <p:nvPicPr>
          <p:cNvPr id="12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22" t="28585" r="18848" b="29156"/>
          <a:stretch/>
        </p:blipFill>
        <p:spPr bwMode="auto">
          <a:xfrm>
            <a:off x="481086" y="1394528"/>
            <a:ext cx="3264543" cy="33798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06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3699</TotalTime>
  <Words>1159</Words>
  <Application>Microsoft Office PowerPoint</Application>
  <PresentationFormat>Экран (4:3)</PresentationFormat>
  <Paragraphs>298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KK - Istory Uspehov</dc:title>
  <dc:subject>Cлайд-шоу_22.02.16</dc:subject>
  <dc:creator>Lidia Raskina</dc:creator>
  <cp:lastModifiedBy>Luba</cp:lastModifiedBy>
  <cp:revision>721</cp:revision>
  <dcterms:created xsi:type="dcterms:W3CDTF">2016-01-11T14:45:47Z</dcterms:created>
  <dcterms:modified xsi:type="dcterms:W3CDTF">2017-01-09T11:30:27Z</dcterms:modified>
</cp:coreProperties>
</file>