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11" r:id="rId3"/>
    <p:sldId id="327" r:id="rId4"/>
    <p:sldId id="314" r:id="rId5"/>
    <p:sldId id="337" r:id="rId6"/>
    <p:sldId id="338" r:id="rId7"/>
    <p:sldId id="315" r:id="rId8"/>
    <p:sldId id="316" r:id="rId9"/>
    <p:sldId id="336" r:id="rId10"/>
    <p:sldId id="318" r:id="rId11"/>
    <p:sldId id="320" r:id="rId12"/>
    <p:sldId id="353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5" r:id="rId25"/>
    <p:sldId id="356" r:id="rId26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CC00"/>
    <a:srgbClr val="5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 autoAdjust="0"/>
    <p:restoredTop sz="94231" autoAdjust="0"/>
  </p:normalViewPr>
  <p:slideViewPr>
    <p:cSldViewPr>
      <p:cViewPr>
        <p:scale>
          <a:sx n="90" d="100"/>
          <a:sy n="90" d="100"/>
        </p:scale>
        <p:origin x="-103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748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A090A14-D5E7-4CB4-97DE-06EB3B33F300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E6DE37E-40D7-4162-A1FE-3432B270D4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1784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A55759-BAFA-49BC-B48B-E6FB988A7412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CA56F24-67AC-4764-BFC6-53563FAD45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2554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Начало</a:t>
            </a: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5323C45-0AAD-4CC3-A265-CAE159E62917}" type="slidenum">
              <a:rPr lang="ru-RU" altLang="ru-RU" smtClean="0">
                <a:latin typeface="Calibri" pitchFamily="34" charset="0"/>
              </a:rPr>
              <a:pPr/>
              <a:t>1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20488-5990-4E1E-8BEA-FA01BD471465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A650D-A68E-4613-929B-F659DC5C90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9501252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683DB-6DD4-47BE-9755-5A8E5528C34A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840F8-BCCF-4734-98EC-5E36E08AE0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8664701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B4679-F2B8-4D77-9513-D6EADB495240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7B314-9126-4348-B549-4EE8CCBE4F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7226631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89F6-6E05-4197-A948-EE22B7A8C5F4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A431C-CD59-40BB-9554-A71ACF0971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2207861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3CD2B-0A7F-46B5-B88E-B4674222E493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15B15-9881-4678-A7CA-B15BB01114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6901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DC12F-B964-4AC2-9404-FA8477A0D971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9D47E-88BB-4060-AD7C-D1D7B7BABC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8295260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60D4B-5F72-439B-A6A3-2A4FEAC9671A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84418-CB12-4B1B-BC9A-5321E6E344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1848424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ECB01-954A-4C77-80EB-324EEF952593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DA3E0-F297-4373-8B82-5279ACF185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7039593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D6D3F-D8B9-46DE-BBCB-3D30518D1619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A36E3-A660-4678-B3FD-561FBA1B7F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0029362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7E1C4-575C-4EDE-90B3-90D4805BC8AD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3ACC-77C8-4D0F-A56E-E879BD7F2F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1084130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0971C-6B07-49FA-A4A0-2999B5A202A0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63057-D6AA-4938-BC84-6E9C9F0B55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6639219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58ED5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D8E752-A095-4140-A20D-CC98E9A04372}" type="datetimeFigureOut">
              <a:rPr lang="ru-RU"/>
              <a:pPr>
                <a:defRPr/>
              </a:pPr>
              <a:t>28.06.2017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04C0CFF-2273-4C2D-8387-9D74292675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hyperlink" Target="http://www.con-col.com/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1.wmf"/><Relationship Id="rId4" Type="http://schemas.openxmlformats.org/officeDocument/2006/relationships/hyperlink" Target="http://www.&#1082;&#1086;&#1085;&#1075;&#1088;&#1077;&#1089;&#1089;-&#1082;&#1086;&#1083;&#1083;&#1077;&#1075;&#1080;&#1103;.&#1088;&#1092;/" TargetMode="External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.wmf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1.w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0.jpeg"/><Relationship Id="rId7" Type="http://schemas.openxmlformats.org/officeDocument/2006/relationships/image" Target="../media/image10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1.wmf"/><Relationship Id="rId5" Type="http://schemas.openxmlformats.org/officeDocument/2006/relationships/image" Target="../media/image102.jpeg"/><Relationship Id="rId10" Type="http://schemas.openxmlformats.org/officeDocument/2006/relationships/image" Target="../media/image106.jpeg"/><Relationship Id="rId4" Type="http://schemas.openxmlformats.org/officeDocument/2006/relationships/image" Target="../media/image101.jpeg"/><Relationship Id="rId9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wm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w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157788"/>
            <a:ext cx="9144000" cy="1079500"/>
          </a:xfrm>
          <a:prstGeom prst="rect">
            <a:avLst/>
          </a:prstGeom>
          <a:gradFill flip="none"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9525" y="4748213"/>
            <a:ext cx="9253538" cy="1752600"/>
          </a:xfrm>
        </p:spPr>
        <p:txBody>
          <a:bodyPr rtlCol="0">
            <a:normAutofit/>
          </a:bodyPr>
          <a:lstStyle/>
          <a:p>
            <a:pPr marL="342900" indent="-342900">
              <a:defRPr/>
            </a:pPr>
            <a:endParaRPr lang="ru-RU" sz="2300" b="1" i="1" spc="3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300" b="1" i="1" spc="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оллегиальный </a:t>
            </a: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marL="342900" indent="-342900"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i="1" spc="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«Новые коммуникации «Конгресс-коллегии»</a:t>
            </a:r>
            <a:endParaRPr lang="ru-RU" sz="23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0"/>
            <a:ext cx="7772400" cy="147002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«КОНГРЕСС-КОЛЛЕГИЯ»</a:t>
            </a:r>
            <a:endParaRPr lang="ru-RU" sz="4400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5" name="Рисунок 11" descr="KK_Logo.w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350963"/>
            <a:ext cx="25654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elodiya_Dl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663700"/>
            <a:ext cx="26162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851025"/>
            <a:ext cx="224948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1951038"/>
            <a:ext cx="25654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706813"/>
            <a:ext cx="2287588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Рисунок 7" descr="Новое письмо - Почта Mail.Ru - Google Chrom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"/>
          <a:stretch/>
        </p:blipFill>
        <p:spPr bwMode="auto">
          <a:xfrm>
            <a:off x="4676706" y="1740538"/>
            <a:ext cx="2466163" cy="435228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27063"/>
            <a:ext cx="9144000" cy="11001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lnSpc>
                <a:spcPct val="115000"/>
              </a:lnSpc>
              <a:spcBef>
                <a:spcPts val="600"/>
              </a:spcBef>
              <a:defRPr/>
            </a:pPr>
            <a:r>
              <a:rPr lang="ru-RU" altLang="ru-RU" sz="1900" b="1" dirty="0" smtClean="0">
                <a:solidFill>
                  <a:srgbClr val="C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Наиболее полно и эффективно применять информационно-коммуникационное поле (информационно-коммуникационные ресурсы), используемое  «Конгресс-коллегией» ранее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727200"/>
            <a:ext cx="9144000" cy="3683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i="1" dirty="0">
                <a:latin typeface="Century" panose="02040604050505020304" pitchFamily="18" charset="0"/>
              </a:rPr>
              <a:t>САЙТЫ</a:t>
            </a:r>
            <a:r>
              <a:rPr lang="ru-RU" i="1" dirty="0">
                <a:latin typeface="Century" panose="02040604050505020304" pitchFamily="18" charset="0"/>
              </a:rPr>
              <a:t> , </a:t>
            </a:r>
            <a:r>
              <a:rPr lang="ru-RU" b="1" i="1" dirty="0">
                <a:solidFill>
                  <a:schemeClr val="bg1"/>
                </a:solidFill>
                <a:latin typeface="Century" panose="02040604050505020304" pitchFamily="18" charset="0"/>
              </a:rPr>
              <a:t>АНКЕТЫ, БИЗНЕС-ДОСЬЕ, РАССЫЛКИ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9925" y="5099050"/>
            <a:ext cx="2124075" cy="708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5C0000"/>
                </a:solidFill>
                <a:latin typeface="Century" panose="02040604050505020304" pitchFamily="18" charset="0"/>
              </a:rPr>
              <a:t>БИЗНЕС-ДОСЬЕ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9925" y="3213100"/>
            <a:ext cx="2124075" cy="4619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5C0000"/>
                </a:solidFill>
                <a:latin typeface="Century" panose="02040604050505020304" pitchFamily="18" charset="0"/>
              </a:rPr>
              <a:t>АНКЕТЫ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6313" y="4300538"/>
            <a:ext cx="2157412" cy="4603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5C0000"/>
                </a:solidFill>
                <a:latin typeface="Century" panose="02040604050505020304" pitchFamily="18" charset="0"/>
              </a:rPr>
              <a:t>РАССЫЛКИ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0000" y="5126038"/>
            <a:ext cx="2303463" cy="708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rgbClr val="5C0000"/>
                </a:solidFill>
                <a:latin typeface="Century" panose="02040604050505020304" pitchFamily="18" charset="0"/>
              </a:rPr>
              <a:t>КОНГРЕСС-КОЛЛЕГИЯ.РФ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100" y="3797300"/>
            <a:ext cx="2668588" cy="7334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5C0000"/>
                </a:solidFill>
                <a:latin typeface="Cambria" pitchFamily="18" charset="0"/>
              </a:rPr>
              <a:t>WWW.CON-COL.COM</a:t>
            </a:r>
            <a:endParaRPr lang="ru-RU" sz="2000" i="1" dirty="0">
              <a:solidFill>
                <a:srgbClr val="5C0000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2700" y="-19050"/>
            <a:ext cx="9132888" cy="6461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solidFill>
                  <a:srgbClr val="C00000"/>
                </a:solidFill>
              </a:rPr>
              <a:t>ЗАДАЧИ ПРОЕКТА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-12700" y="5951538"/>
            <a:ext cx="9167813" cy="931862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eaLnBrk="1" hangingPunct="1">
              <a:buFont typeface="Arial" charset="0"/>
              <a:buNone/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«Новые коммуникации «Конгресс-коллегии»</a:t>
            </a:r>
            <a:endParaRPr lang="ru-RU" sz="24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80" name="Рисунок 9" descr="KK_Logo.wm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11875"/>
            <a:ext cx="45561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13" y="5069976"/>
            <a:ext cx="9144000" cy="172819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50000"/>
                </a:srgbClr>
              </a:gs>
              <a:gs pos="39999">
                <a:srgbClr val="85C2FF">
                  <a:alpha val="78000"/>
                </a:srgbClr>
              </a:gs>
              <a:gs pos="70000">
                <a:srgbClr val="C4D6EB">
                  <a:alpha val="82000"/>
                </a:srgbClr>
              </a:gs>
              <a:gs pos="100000">
                <a:srgbClr val="FFEBFA">
                  <a:alpha val="80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29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75"/>
            <a:ext cx="9155113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638175"/>
            <a:ext cx="2736850" cy="15621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76700"/>
            <a:ext cx="3019425" cy="17192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510469" y="690426"/>
            <a:ext cx="3021971" cy="1877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5536" y="2293938"/>
            <a:ext cx="6120383" cy="126188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defRPr/>
            </a:pPr>
            <a:r>
              <a:rPr lang="ru-RU" altLang="ru-RU" sz="1900" b="1" dirty="0" smtClean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Предоставить возможность членам сообщества эффективно использовать результаты проекта в своей деятельности, выходящей за рамки «Конгресс-коллегии»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0638" y="-7937"/>
            <a:ext cx="9175750" cy="64611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solidFill>
                  <a:srgbClr val="C00000"/>
                </a:solidFill>
              </a:rPr>
              <a:t>ЗАДАЧИ ПРОЕКТА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-20638" y="5934075"/>
            <a:ext cx="9175751" cy="9239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eaLnBrk="1" hangingPunct="1">
              <a:buFont typeface="Arial" charset="0"/>
              <a:buNone/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«Новые коммуникации «Конгресс-коллегии»</a:t>
            </a:r>
            <a:endParaRPr lang="ru-RU" sz="24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02" name="Рисунок 9" descr="KK_Logo.w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73775"/>
            <a:ext cx="5381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8000">
        <p14:pan dir="u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113" y="0"/>
            <a:ext cx="9144000" cy="10287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Первоочередные действия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для реализации Проекта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645150"/>
            <a:ext cx="9144000" cy="121285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7" name="Рисунок 15" descr="KK_Logo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930900"/>
            <a:ext cx="5762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-34925" y="5661025"/>
            <a:ext cx="9102725" cy="96043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ru-RU" sz="2300" b="1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2300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1025" y="1497332"/>
            <a:ext cx="3167607" cy="1323975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5C0000"/>
                </a:solidFill>
                <a:latin typeface="Century" pitchFamily="18" charset="0"/>
              </a:rPr>
              <a:t>Развитие деятельности Коллегии по информационно-коммуникационным вопросам для продвижения проекта, усиление ее состава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2324" y="5645289"/>
            <a:ext cx="9166324" cy="1212711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41" name="Рисунок 15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73763"/>
            <a:ext cx="5762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-22225" y="5889625"/>
            <a:ext cx="9102725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23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500563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08050"/>
            <a:ext cx="471646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1052513"/>
            <a:ext cx="9144000" cy="1285875"/>
          </a:xfrm>
          <a:prstGeom prst="ribb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5C0000"/>
                </a:solidFill>
                <a:latin typeface="Century" pitchFamily="18" charset="0"/>
              </a:rPr>
              <a:t>Выполнение консалтинговой, организационной, </a:t>
            </a:r>
            <a:r>
              <a:rPr lang="ru-RU" sz="1600" b="1" dirty="0" err="1">
                <a:solidFill>
                  <a:srgbClr val="5C0000"/>
                </a:solidFill>
                <a:latin typeface="Century" pitchFamily="18" charset="0"/>
              </a:rPr>
              <a:t>програмно-технической</a:t>
            </a:r>
            <a:r>
              <a:rPr lang="ru-RU" sz="1600" b="1" dirty="0">
                <a:solidFill>
                  <a:srgbClr val="5C0000"/>
                </a:solidFill>
                <a:latin typeface="Century" pitchFamily="18" charset="0"/>
              </a:rPr>
              <a:t> поддержки информационно-коммуникационной деятельности коллег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645024"/>
            <a:ext cx="1934288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4549" y="1076033"/>
            <a:ext cx="2259451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423" y="1001713"/>
            <a:ext cx="2091858" cy="1152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22226" y="0"/>
            <a:ext cx="9166225" cy="1001713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Первоочередные действия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реализации Проекта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3175" y="0"/>
            <a:ext cx="9144000" cy="100171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5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Первоочередные действия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5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реализации Проекта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4288" y="5661025"/>
            <a:ext cx="9144001" cy="121285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365" name="Рисунок 15" descr="KK_Logo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949950"/>
            <a:ext cx="5032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-34925" y="5661025"/>
            <a:ext cx="9102725" cy="96043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ru-RU" sz="2300" b="1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300" b="1" i="1" spc="300" dirty="0">
                <a:solidFill>
                  <a:srgbClr val="5C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300" b="1" i="1" spc="300" dirty="0">
                <a:solidFill>
                  <a:srgbClr val="5C0000"/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2300" i="1" spc="300" dirty="0">
              <a:solidFill>
                <a:srgbClr val="5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5600" y="1052513"/>
            <a:ext cx="3600450" cy="163988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5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Проведение специализированных мероприятий            по теме проекта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924944"/>
            <a:ext cx="4248472" cy="1444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676" y="3717032"/>
            <a:ext cx="2916324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1196752"/>
            <a:ext cx="3059832" cy="1752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645289"/>
            <a:ext cx="9144000" cy="1212711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-17463" y="5983288"/>
            <a:ext cx="9178926" cy="908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23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2843213" y="4581525"/>
            <a:ext cx="4752975" cy="1296988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/>
              <a:t>4. </a:t>
            </a:r>
            <a:r>
              <a:rPr lang="ru-RU" dirty="0">
                <a:latin typeface="Century" pitchFamily="18" charset="0"/>
              </a:rPr>
              <a:t>Презентации коллег на сайтах «Конгресс-коллегии»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2843213" y="2349500"/>
            <a:ext cx="2447925" cy="6477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latin typeface="Century" pitchFamily="18" charset="0"/>
              </a:rPr>
              <a:t>1.Бизнес-досье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2843213" y="2924175"/>
            <a:ext cx="2592387" cy="7207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latin typeface="Century" pitchFamily="18" charset="0"/>
              </a:rPr>
              <a:t>2.Баннеры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492375"/>
            <a:ext cx="2843213" cy="3209925"/>
          </a:xfrm>
          <a:prstGeom prst="flowChartDocumen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>
              <a:solidFill>
                <a:srgbClr val="5C0000"/>
              </a:solidFill>
              <a:latin typeface="Century" pitchFamily="18" charset="0"/>
            </a:endParaRPr>
          </a:p>
          <a:p>
            <a:pPr>
              <a:defRPr/>
            </a:pPr>
            <a:endParaRPr lang="ru-RU" sz="1600" b="1" dirty="0">
              <a:solidFill>
                <a:srgbClr val="5C0000"/>
              </a:solidFill>
              <a:latin typeface="Century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5C0000"/>
                </a:solidFill>
                <a:latin typeface="Century" pitchFamily="18" charset="0"/>
              </a:rPr>
              <a:t>Расширение состава информационно-коммуникационных услуг, предлагаемых корпоративными сайтами:</a:t>
            </a:r>
          </a:p>
          <a:p>
            <a:pPr>
              <a:defRPr/>
            </a:pPr>
            <a:r>
              <a:rPr lang="en-US" sz="1600" b="1" dirty="0">
                <a:solidFill>
                  <a:srgbClr val="5C0000"/>
                </a:solidFill>
                <a:latin typeface="Century" pitchFamily="18" charset="0"/>
                <a:hlinkClick r:id="rId3"/>
              </a:rPr>
              <a:t>www.con-col.com</a:t>
            </a:r>
            <a:r>
              <a:rPr lang="en-US" sz="1600" b="1" dirty="0">
                <a:solidFill>
                  <a:srgbClr val="5C0000"/>
                </a:solidFill>
                <a:latin typeface="Century" pitchFamily="18" charset="0"/>
              </a:rPr>
              <a:t>; </a:t>
            </a:r>
            <a:endParaRPr lang="ru-RU" sz="1600" b="1" dirty="0">
              <a:solidFill>
                <a:srgbClr val="5C0000"/>
              </a:solidFill>
              <a:latin typeface="Century" pitchFamily="18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5C0000"/>
                </a:solidFill>
                <a:latin typeface="Century" pitchFamily="18" charset="0"/>
                <a:hlinkClick r:id="rId4"/>
              </a:rPr>
              <a:t>www.</a:t>
            </a:r>
            <a:r>
              <a:rPr lang="ru-RU" sz="1600" b="1" dirty="0" err="1">
                <a:solidFill>
                  <a:srgbClr val="5C0000"/>
                </a:solidFill>
                <a:latin typeface="Century" pitchFamily="18" charset="0"/>
                <a:hlinkClick r:id="rId4"/>
              </a:rPr>
              <a:t>конгресс-коллегия.рф</a:t>
            </a:r>
            <a:endParaRPr lang="ru-RU" sz="1600" b="1" dirty="0">
              <a:solidFill>
                <a:srgbClr val="5C0000"/>
              </a:solidFill>
              <a:latin typeface="Century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2843213" y="3573463"/>
            <a:ext cx="4464050" cy="13684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/>
              <a:t>3. </a:t>
            </a:r>
            <a:r>
              <a:rPr lang="ru-RU" sz="1600" dirty="0">
                <a:latin typeface="Century" pitchFamily="18" charset="0"/>
              </a:rPr>
              <a:t>Публикации, интервью членов «Конгресс-коллегии» в разделе «Позиция и лица» </a:t>
            </a:r>
          </a:p>
        </p:txBody>
      </p:sp>
      <p:pic>
        <p:nvPicPr>
          <p:cNvPr id="16396" name="Рисунок 15" descr="KK_Logo.w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6126163"/>
            <a:ext cx="51593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068638"/>
            <a:ext cx="7207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916113"/>
            <a:ext cx="12080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TextBox 22"/>
          <p:cNvSpPr txBox="1">
            <a:spLocks noChangeArrowheads="1"/>
          </p:cNvSpPr>
          <p:nvPr/>
        </p:nvSpPr>
        <p:spPr bwMode="auto">
          <a:xfrm>
            <a:off x="5003800" y="1844675"/>
            <a:ext cx="194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5C0000"/>
                </a:solidFill>
                <a:latin typeface="Arial" charset="0"/>
              </a:rPr>
              <a:t>компании</a:t>
            </a:r>
          </a:p>
        </p:txBody>
      </p:sp>
      <p:pic>
        <p:nvPicPr>
          <p:cNvPr id="1640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24175"/>
            <a:ext cx="495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9" descr="http://bizzone.info/imgs/M.Elashvili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88" y="2986088"/>
            <a:ext cx="13684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7596188" y="5013325"/>
            <a:ext cx="1547812" cy="6461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C0000"/>
                </a:solidFill>
              </a:rPr>
              <a:t>Смотреть презентацию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34925" y="0"/>
            <a:ext cx="9178925" cy="10017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5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Первоочередные действия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5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реализации Проекта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14:window dir="ver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1509"/>
          <a:stretch>
            <a:fillRect/>
          </a:stretch>
        </p:blipFill>
        <p:spPr bwMode="auto">
          <a:xfrm>
            <a:off x="0" y="1987550"/>
            <a:ext cx="91440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827713"/>
            <a:ext cx="9144000" cy="1030287"/>
          </a:xfrm>
          <a:prstGeom prst="rect">
            <a:avLst/>
          </a:prstGeom>
          <a:solidFill>
            <a:srgbClr val="5E9E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2" name="Рисунок 15" descr="KK_Logo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8" y="6016625"/>
            <a:ext cx="503237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-34925" y="5805488"/>
            <a:ext cx="9102725" cy="81597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ru-RU" sz="2300" b="1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32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32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3200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20" name="Picture 5" descr="https://im1-tub-ru.yandex.net/i?id=b8f9db5dea537a1da6c6ff7898331474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997200"/>
            <a:ext cx="2016125" cy="159861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7" descr="http://11.adindex.ru/files/135536/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141663"/>
            <a:ext cx="1655762" cy="15113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AutoShape 9" descr="https://rueconomics.ru/uploads/2016/10/13/orig-710x4001476339639messendzhervotsapvayber-1476339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7417" name="AutoShape 11" descr="https://rueconomics.ru/uploads/2016/10/13/orig-710x4001476339639messendzhervotsapvayber-1476339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62477" name="Picture 13" descr="http://www.trn-news.ru/Ru/Upload/Image/tumblr_o9bywlppcJ1up6myvo1_1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3356992"/>
            <a:ext cx="1145878" cy="143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109230">
            <a:off x="7685838" y="4478313"/>
            <a:ext cx="1464770" cy="1091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-11113"/>
            <a:ext cx="9144000" cy="10017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Первоочередные действия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реализации Проекта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25400" y="990600"/>
            <a:ext cx="9144000" cy="1433513"/>
          </a:xfrm>
          <a:prstGeom prst="ribbon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" pitchFamily="18" charset="0"/>
              </a:rPr>
              <a:t>Использование мессенджеров при информировании о деятельности «Конгресс-коллегии» и членов сообщества 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743" y="1268760"/>
            <a:ext cx="2044373" cy="115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4428" y="1196752"/>
            <a:ext cx="2026947" cy="1194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isContent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con-col.com/images/gallery/50173836.jpg?rand=6032276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927100"/>
            <a:ext cx="54356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475"/>
            <a:ext cx="3995738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645289"/>
            <a:ext cx="9144000" cy="1212711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439" name="Рисунок 15" descr="KK_Logo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05500"/>
            <a:ext cx="5762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-34925" y="5661025"/>
            <a:ext cx="9102725" cy="96043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ru-RU" sz="2300" b="1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300" b="1" i="1" spc="3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300" b="1" i="1" spc="3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23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-11113" y="1125538"/>
            <a:ext cx="3492501" cy="3092450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Century" pitchFamily="18" charset="0"/>
              </a:rPr>
              <a:t>Организация возможности дистанционного участия коллег в мероприятиях «Конгресс-коллегии»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-14288"/>
            <a:ext cx="9144000" cy="100171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Первоочередные действия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реализации Проекта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14:window dir="ver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3" descr="http://magnatis.ru/wp-content/uploads/2015/03/youtube_spotligh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1001713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Первоочередные действия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реализации Проекта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95288" y="1125538"/>
            <a:ext cx="8280400" cy="677108"/>
          </a:xfrm>
          <a:prstGeom prst="rect">
            <a:avLst/>
          </a:prstGeom>
          <a:ln>
            <a:noFill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rgbClr val="C00000"/>
                </a:solidFill>
                <a:latin typeface="Century" pitchFamily="18" charset="0"/>
              </a:rPr>
              <a:t>Создание и развитие канала «Конгресс-коллегии» на </a:t>
            </a:r>
            <a:r>
              <a:rPr lang="en-US" sz="1900" b="1" dirty="0">
                <a:solidFill>
                  <a:srgbClr val="C00000"/>
                </a:solidFill>
                <a:latin typeface="Century" pitchFamily="18" charset="0"/>
              </a:rPr>
              <a:t>YouTube</a:t>
            </a:r>
            <a:r>
              <a:rPr lang="ru-RU" sz="1900" b="1" dirty="0">
                <a:solidFill>
                  <a:srgbClr val="C00000"/>
                </a:solidFill>
                <a:latin typeface="Century" pitchFamily="18" charset="0"/>
              </a:rPr>
              <a:t>               с видеопрезентацией деятельности сообщества и членов сообщества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20687648">
            <a:off x="189358" y="1943084"/>
            <a:ext cx="2636182" cy="1795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077072"/>
            <a:ext cx="2412467" cy="1615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3" name="Picture 17" descr="http://con-col.com/images/gallery/64883725.jpg?rand=6888367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933056"/>
            <a:ext cx="2808312" cy="200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5" name="Picture 19" descr="http://con-col.com/images/gallery/95305685.jpg?rand=7640092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060848"/>
            <a:ext cx="2122524" cy="1835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1" y="5937946"/>
            <a:ext cx="9144000" cy="935790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-34925" y="5692775"/>
            <a:ext cx="9102725" cy="96043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ru-RU" sz="2300" b="1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23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71" name="Рисунок 15" descr="KK_Logo.wm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021388"/>
            <a:ext cx="5048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9" name="Picture 12" descr="http://bigslide.ru/images/44/43062/960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957263"/>
            <a:ext cx="3563937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9513"/>
            <a:ext cx="56515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9688" y="5661025"/>
            <a:ext cx="9183688" cy="12128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483" name="Рисунок 15" descr="KK_Logo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976938"/>
            <a:ext cx="5762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-61913" y="5842000"/>
            <a:ext cx="9102726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23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611188" y="1700213"/>
            <a:ext cx="540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0" y="1052513"/>
            <a:ext cx="4643438" cy="276383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5C0000"/>
                </a:solidFill>
                <a:latin typeface="Century" pitchFamily="18" charset="0"/>
              </a:rPr>
              <a:t>Создание презентаций коммерческой деятельности и </a:t>
            </a:r>
            <a:r>
              <a:rPr lang="ru-RU" sz="1600" b="1" dirty="0" err="1">
                <a:solidFill>
                  <a:srgbClr val="5C0000"/>
                </a:solidFill>
                <a:latin typeface="Century" pitchFamily="18" charset="0"/>
              </a:rPr>
              <a:t>имиджевой</a:t>
            </a:r>
            <a:r>
              <a:rPr lang="ru-RU" sz="1600" b="1" dirty="0">
                <a:solidFill>
                  <a:srgbClr val="5C0000"/>
                </a:solidFill>
                <a:latin typeface="Century" pitchFamily="18" charset="0"/>
              </a:rPr>
              <a:t> составляющей членов «Конгресс-коллегии», выполненных в </a:t>
            </a:r>
            <a:r>
              <a:rPr lang="ru-RU" sz="1600" b="1" dirty="0" err="1">
                <a:solidFill>
                  <a:srgbClr val="5C0000"/>
                </a:solidFill>
                <a:latin typeface="Century" pitchFamily="18" charset="0"/>
              </a:rPr>
              <a:t>Power</a:t>
            </a:r>
            <a:r>
              <a:rPr lang="ru-RU" sz="1600" b="1" dirty="0">
                <a:solidFill>
                  <a:srgbClr val="5C0000"/>
                </a:solidFill>
                <a:latin typeface="Century" pitchFamily="18" charset="0"/>
              </a:rPr>
              <a:t> </a:t>
            </a:r>
            <a:r>
              <a:rPr lang="ru-RU" sz="1600" b="1" dirty="0" err="1">
                <a:solidFill>
                  <a:srgbClr val="5C0000"/>
                </a:solidFill>
                <a:latin typeface="Century" pitchFamily="18" charset="0"/>
              </a:rPr>
              <a:t>Point</a:t>
            </a:r>
            <a:r>
              <a:rPr lang="ru-RU" sz="1600" b="1" dirty="0">
                <a:solidFill>
                  <a:srgbClr val="5C0000"/>
                </a:solidFill>
                <a:latin typeface="Century" pitchFamily="18" charset="0"/>
              </a:rPr>
              <a:t> и (или) путем производства видеофильма </a:t>
            </a:r>
          </a:p>
        </p:txBody>
      </p:sp>
      <p:pic>
        <p:nvPicPr>
          <p:cNvPr id="20490" name="Picture 10" descr="http://freevideouroki.ru/wp-content/uploads/2012/10/sozdanie-prezentacii-v-programme-powerpoint-228x16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27551">
            <a:off x="120808" y="4036339"/>
            <a:ext cx="1547543" cy="1085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4" name="Picture 14" descr="http://con-col.com/images/gallery/31706721.jpg?rand=9028283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2996952"/>
            <a:ext cx="2520280" cy="2487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6" name="Picture 16" descr="http://davam.az/uploads/posts/1382607742_fil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27826">
            <a:off x="3755885" y="1176928"/>
            <a:ext cx="3100602" cy="160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1001713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Первоочередные действия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реализации Проекта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Content="1"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-665163" y="5656263"/>
            <a:ext cx="9366251" cy="10191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«Новые коммуникации «Конгресс-коллегии»</a:t>
            </a:r>
            <a:endParaRPr lang="ru-RU" sz="23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Рисунок 9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665788"/>
            <a:ext cx="6604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3" descr="http://image.shutterstock.com/z/stock-photo-kiev-ukraine-may-social-networks-twitter-linkedin-youtube-pinterest-instagram-viber-2810394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9"/>
          <a:stretch>
            <a:fillRect/>
          </a:stretch>
        </p:blipFill>
        <p:spPr bwMode="auto">
          <a:xfrm>
            <a:off x="3479800" y="3573463"/>
            <a:ext cx="21844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2560638" y="1138238"/>
            <a:ext cx="4443412" cy="1762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9" name="TextBox 6"/>
          <p:cNvSpPr txBox="1">
            <a:spLocks noChangeArrowheads="1"/>
          </p:cNvSpPr>
          <p:nvPr/>
        </p:nvSpPr>
        <p:spPr bwMode="auto">
          <a:xfrm>
            <a:off x="2339975" y="1525588"/>
            <a:ext cx="46640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900" b="1" dirty="0">
                <a:solidFill>
                  <a:srgbClr val="FFCC00"/>
                </a:solidFill>
                <a:latin typeface="Century" pitchFamily="18" charset="0"/>
              </a:rPr>
              <a:t>Эффективное</a:t>
            </a:r>
            <a:r>
              <a:rPr lang="ru-RU" altLang="ru-RU" sz="1900" dirty="0">
                <a:solidFill>
                  <a:srgbClr val="FFCC00"/>
                </a:solidFill>
                <a:latin typeface="Century" pitchFamily="18" charset="0"/>
              </a:rPr>
              <a:t> </a:t>
            </a:r>
            <a:r>
              <a:rPr lang="ru-RU" altLang="ru-RU" sz="1900" b="1" dirty="0">
                <a:solidFill>
                  <a:srgbClr val="FFCC00"/>
                </a:solidFill>
                <a:latin typeface="Century" pitchFamily="18" charset="0"/>
              </a:rPr>
              <a:t>использование различных инструментов </a:t>
            </a:r>
            <a:endParaRPr lang="ru-RU" altLang="ru-RU" sz="1900" b="1" dirty="0" smtClean="0">
              <a:solidFill>
                <a:srgbClr val="FFCC00"/>
              </a:solidFill>
              <a:latin typeface="Century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900" b="1" dirty="0" smtClean="0">
                <a:solidFill>
                  <a:srgbClr val="FFCC00"/>
                </a:solidFill>
                <a:latin typeface="Century" pitchFamily="18" charset="0"/>
              </a:rPr>
              <a:t>для </a:t>
            </a:r>
            <a:r>
              <a:rPr lang="ru-RU" altLang="ru-RU" sz="1900" b="1" dirty="0">
                <a:solidFill>
                  <a:srgbClr val="FFCC00"/>
                </a:solidFill>
                <a:latin typeface="Century" pitchFamily="18" charset="0"/>
              </a:rPr>
              <a:t>коммуникаций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charset="0"/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2511321" y="2287687"/>
            <a:ext cx="4319588" cy="16349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3216563" y="2914016"/>
            <a:ext cx="316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900" b="1" dirty="0">
                <a:solidFill>
                  <a:srgbClr val="FFCC00"/>
                </a:solidFill>
                <a:latin typeface="Century" pitchFamily="18" charset="0"/>
              </a:rPr>
              <a:t>Обратная связь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-3175"/>
            <a:ext cx="9144000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solidFill>
                  <a:srgbClr val="C00000"/>
                </a:solidFill>
              </a:rPr>
              <a:t>ИДЕОЛОГИЯ ПРОЕКТА</a:t>
            </a:r>
          </a:p>
        </p:txBody>
      </p:sp>
    </p:spTree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http://con-col.com/images/gallery/81696952.jpg?rand=336045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915818"/>
            <a:ext cx="9144000" cy="942182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5915025"/>
            <a:ext cx="9144000" cy="960438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23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851275" y="1125538"/>
            <a:ext cx="5292725" cy="2247900"/>
          </a:xfrm>
          <a:prstGeom prst="cloud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  <a:latin typeface="Century" pitchFamily="18" charset="0"/>
              </a:rPr>
              <a:t>Использование новых форм предоставления информации при презентациях деятельности коллег на мероприятиях сообщества</a:t>
            </a:r>
          </a:p>
        </p:txBody>
      </p:sp>
      <p:pic>
        <p:nvPicPr>
          <p:cNvPr id="21512" name="Рисунок 15" descr="KK_Logo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6083300"/>
            <a:ext cx="5048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1001713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Первоочередные действия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реализации Проекта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645289"/>
            <a:ext cx="9144000" cy="1212711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533" name="Рисунок 15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8" y="6053138"/>
            <a:ext cx="5048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-34925" y="5732463"/>
            <a:ext cx="9102725" cy="889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ru-RU" sz="2300" b="1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23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 descr="http://con-col.com/images/gallery/51295217.jpg?rand=6261719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501008"/>
            <a:ext cx="1224136" cy="1152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1" name="Picture 13" descr="http://con-col.com/images/gallery/18192298.jpg?rand=9446265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58949">
            <a:off x="1621299" y="3247753"/>
            <a:ext cx="1126236" cy="106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3" name="Picture 15" descr="http://con-col.com/images/gallery/95691362.jpg?rand=187035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564904"/>
            <a:ext cx="1296144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5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858963"/>
            <a:ext cx="6588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http://con-col.com/images/gallery/45526796.jpg?rand=9353726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34153">
            <a:off x="6314063" y="2686522"/>
            <a:ext cx="1229012" cy="150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7" name="Picture 19" descr="http://con-col.com/images/gallery/66641343.jpg?rand=57712744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1484784"/>
            <a:ext cx="1152128" cy="1296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9" name="Picture 21" descr="http://con-col.com/images/gallery/66534704.jpg?rand=67060953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1412776"/>
            <a:ext cx="1168891" cy="1548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51" name="Picture 23" descr="http://con-col.com/images/gallery/37121182.jpg?rand=94012905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6551" y="1939199"/>
            <a:ext cx="1146329" cy="142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53" name="Picture 25" descr="http://con-col.com/images/gallery/71404900.jpg?rand=3474208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4220919"/>
            <a:ext cx="1008112" cy="151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55" name="Picture 27" descr="http://radeon.ru/news/img/1509110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79712" y="1627188"/>
            <a:ext cx="1800200" cy="1081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-20638"/>
            <a:ext cx="9144000" cy="1001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Первоочередные действия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реализации Проекта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9810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Century" pitchFamily="18" charset="0"/>
              </a:rPr>
              <a:t>Организация</a:t>
            </a:r>
            <a:r>
              <a:rPr lang="ru-RU" altLang="ru-RU" sz="1800" b="1">
                <a:solidFill>
                  <a:srgbClr val="0070C0"/>
                </a:solidFill>
                <a:latin typeface="Century" pitchFamily="18" charset="0"/>
              </a:rPr>
              <a:t> </a:t>
            </a:r>
            <a:r>
              <a:rPr lang="ru-RU" altLang="ru-RU" sz="1800" b="1">
                <a:solidFill>
                  <a:srgbClr val="C00000"/>
                </a:solidFill>
                <a:latin typeface="Century" pitchFamily="18" charset="0"/>
              </a:rPr>
              <a:t>возможности совместного дистанционного обсуждения               группами коллег инициированного вопроса</a:t>
            </a:r>
          </a:p>
        </p:txBody>
      </p:sp>
    </p:spTree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589241"/>
            <a:ext cx="9144000" cy="1268760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557" name="Рисунок 15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76950"/>
            <a:ext cx="5175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-11113" y="5737225"/>
            <a:ext cx="9102726" cy="96043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ru-RU" sz="2300" b="1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23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AutoShape 10" descr="https://i.ytimg.com/vi/5M44ovTTH0c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23563" name="Picture 11"/>
          <p:cNvPicPr>
            <a:picLocks noChangeAspect="1" noChangeArrowheads="1"/>
          </p:cNvPicPr>
          <p:nvPr/>
        </p:nvPicPr>
        <p:blipFill rotWithShape="1">
          <a:blip r:embed="rId4" cstate="print"/>
          <a:srcRect t="10923" b="14097"/>
          <a:stretch/>
        </p:blipFill>
        <p:spPr bwMode="auto">
          <a:xfrm>
            <a:off x="6226996" y="1527488"/>
            <a:ext cx="2952328" cy="1239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7" name="Picture 15" descr="http://vnreview.vn/image/15/94/74/1594748.jpg?t=14793703161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4422" y="2564904"/>
            <a:ext cx="293175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-23813"/>
            <a:ext cx="9144000" cy="1001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Первоочередные действия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реализации Проекта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0" y="981075"/>
            <a:ext cx="9144000" cy="646113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Century" pitchFamily="18" charset="0"/>
              </a:rPr>
              <a:t>«Раскрутка» страницы сообщества в социальной сети </a:t>
            </a:r>
            <a:r>
              <a:rPr lang="en-US" b="1" dirty="0">
                <a:solidFill>
                  <a:srgbClr val="C00000"/>
                </a:solidFill>
                <a:latin typeface="Century" pitchFamily="18" charset="0"/>
              </a:rPr>
              <a:t>Facebook</a:t>
            </a:r>
            <a:r>
              <a:rPr lang="ru-RU" b="1" dirty="0">
                <a:solidFill>
                  <a:srgbClr val="C00000"/>
                </a:solidFill>
                <a:latin typeface="Century" pitchFamily="18" charset="0"/>
              </a:rPr>
              <a:t>,                      повышение ее роли в качестве виртуального коммуникатора</a:t>
            </a:r>
            <a:endParaRPr lang="ru-RU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2" name="Picture 16" descr="http://cdn.c.photoshelter.com/img-get/I00002PdOBJTG5Dg/s/500/07103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785" y="677604"/>
            <a:ext cx="2843808" cy="5127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645289"/>
            <a:ext cx="9144000" cy="1212711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582" name="Рисунок 15" descr="KK_Logo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905500"/>
            <a:ext cx="5762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-34925" y="5822950"/>
            <a:ext cx="9102725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3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23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4" name="Picture 13" descr="http://iaintheindie.com/wp-content/uploads/2014/08/photodune-298934-communication-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908050"/>
            <a:ext cx="694213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724400"/>
            <a:ext cx="42862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 descr="http://politsib.ru/content/2012/07/23/nication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1556792"/>
            <a:ext cx="2664296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7" name="Рисунок 15" descr="KK_Logo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35238"/>
            <a:ext cx="1150938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4288" y="-20638"/>
            <a:ext cx="9144001" cy="1001713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Первоочередные действия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реализации Проекта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5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3600" spc="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4589" name="Прямоугольник 13"/>
          <p:cNvSpPr>
            <a:spLocks noChangeArrowheads="1"/>
          </p:cNvSpPr>
          <p:nvPr/>
        </p:nvSpPr>
        <p:spPr bwMode="auto">
          <a:xfrm>
            <a:off x="107950" y="981075"/>
            <a:ext cx="90360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900" b="1">
                <a:solidFill>
                  <a:srgbClr val="C00000"/>
                </a:solidFill>
                <a:latin typeface="Arial" charset="0"/>
              </a:rPr>
              <a:t>Использование телекоммуникационных ресурсов, в т.ч. социальных сетей, для совмещения виртуального и реального общения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0" descr="http://picscomment.com/pics/80691457300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90825"/>
            <a:ext cx="58674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-34925" y="5661025"/>
            <a:ext cx="9102725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ru-RU" sz="2300" b="1" i="1" spc="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"/>
          <a:stretch>
            <a:fillRect/>
          </a:stretch>
        </p:blipFill>
        <p:spPr bwMode="auto">
          <a:xfrm>
            <a:off x="3203575" y="0"/>
            <a:ext cx="59404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21040618">
            <a:off x="3868738" y="242888"/>
            <a:ext cx="3340100" cy="1200150"/>
          </a:xfrm>
          <a:prstGeom prst="rect">
            <a:avLst/>
          </a:prstGeom>
          <a:solidFill>
            <a:srgbClr val="CC33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Century" pitchFamily="18" charset="0"/>
              </a:rPr>
              <a:t>Коллеги! Становитесь активными участниками проекта «Новые Коммуникации!»</a:t>
            </a:r>
          </a:p>
        </p:txBody>
      </p:sp>
      <p:pic>
        <p:nvPicPr>
          <p:cNvPr id="43012" name="Picture 4" descr="https://im1-tub-ru.yandex.net/i?id=f687576ac641df51454edc4142bd09d2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19872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Picture 6" descr="http://ipod-touch-max.ru/wp-content/uploads/2013/07/TZ-vCd9540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92696"/>
            <a:ext cx="3419872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6" name="Picture 8" descr="http://radeon.ru/news/img/1509110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68760"/>
            <a:ext cx="3419872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8" name="Picture 10" descr="http://circusomsk.ru/images/pages/337465_113352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44824"/>
            <a:ext cx="3491880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20" name="Picture 12" descr="https://im3-tub-ru.yandex.net/i?id=2ee60197939743969b5de54c64b7a556-l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492896"/>
            <a:ext cx="3347864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0" y="2420938"/>
            <a:ext cx="3276600" cy="369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Century" pitchFamily="18" charset="0"/>
              </a:rPr>
              <a:t>Видеопрезентации</a:t>
            </a:r>
          </a:p>
        </p:txBody>
      </p:sp>
      <p:sp>
        <p:nvSpPr>
          <p:cNvPr id="25614" name="AutoShape 14" descr="https://engsharaf.files.wordpress.com/2013/08/power_poin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32766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42988" y="3500438"/>
            <a:ext cx="2233612" cy="646112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Century" pitchFamily="18" charset="0"/>
              </a:rPr>
              <a:t>Презентации компаний в </a:t>
            </a:r>
          </a:p>
        </p:txBody>
      </p:sp>
      <p:pic>
        <p:nvPicPr>
          <p:cNvPr id="43025" name="Picture 17" descr="http://faktom.ru/data/photo/112916_04948931579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437112"/>
            <a:ext cx="352839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684213" y="4508500"/>
            <a:ext cx="2087562" cy="3698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Century" pitchFamily="18" charset="0"/>
              </a:rPr>
              <a:t>Странички в</a:t>
            </a:r>
            <a:r>
              <a:rPr lang="ru-RU" b="1" dirty="0"/>
              <a:t>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-34925" y="5732463"/>
            <a:ext cx="9178925" cy="1125537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algn="ctr" eaLnBrk="1" hangingPunct="1">
              <a:buFont typeface="Arial" charset="0"/>
              <a:buNone/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«Новые коммуникации «Конгресс-коллегии»</a:t>
            </a:r>
            <a:endParaRPr lang="ru-RU" sz="24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20" name="Рисунок 15" descr="KK_Logo.wm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5949950"/>
            <a:ext cx="5048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596188" y="3429000"/>
            <a:ext cx="1368425" cy="140493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5C0000"/>
                </a:solidFill>
                <a:latin typeface="Century" pitchFamily="18" charset="0"/>
              </a:rPr>
              <a:t>Да будет так!</a:t>
            </a:r>
          </a:p>
        </p:txBody>
      </p:sp>
    </p:spTree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5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765175"/>
            <a:ext cx="8208963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1238771" y="-171400"/>
            <a:ext cx="6480720" cy="6120854"/>
          </a:xfrm>
          <a:prstGeom prst="rect">
            <a:avLst/>
          </a:prstGeom>
        </p:spPr>
        <p:txBody>
          <a:bodyPr>
            <a:prstTxWarp prst="textButtonPour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Знаем, умеем, 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находим решения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gradFill flip="none" rotWithShape="0">
            <a:gsLst>
              <a:gs pos="0">
                <a:srgbClr val="5E9EFF">
                  <a:alpha val="49000"/>
                </a:srgbClr>
              </a:gs>
              <a:gs pos="39999">
                <a:srgbClr val="85C2FF">
                  <a:alpha val="82000"/>
                </a:srgbClr>
              </a:gs>
              <a:gs pos="70000">
                <a:srgbClr val="C4D6EB">
                  <a:alpha val="88000"/>
                </a:srgbClr>
              </a:gs>
              <a:gs pos="100000">
                <a:srgbClr val="FFEBFA">
                  <a:alpha val="84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895350" algn="l"/>
                <a:tab pos="914400" algn="l"/>
              </a:tabLst>
              <a:defRPr/>
            </a:pPr>
            <a:endParaRPr lang="ru-RU" sz="1200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tabLst>
                <a:tab pos="895350" algn="l"/>
                <a:tab pos="914400" algn="l"/>
              </a:tabLst>
              <a:defRPr/>
            </a:pPr>
            <a:endParaRPr lang="ru-RU" sz="1200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tabLst>
                <a:tab pos="895350" algn="l"/>
                <a:tab pos="914400" algn="l"/>
              </a:tabLst>
              <a:defRPr/>
            </a:pPr>
            <a:endParaRPr lang="ru-RU" sz="1200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tabLst>
                <a:tab pos="895350" algn="l"/>
                <a:tab pos="914400" algn="l"/>
              </a:tabLst>
              <a:defRPr/>
            </a:pPr>
            <a:r>
              <a:rPr lang="ru-RU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Россия, 119270, Москва, </a:t>
            </a:r>
            <a:r>
              <a:rPr lang="ru-RU" altLang="ru-RU" sz="1400" b="1" dirty="0" err="1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Фрунзенская</a:t>
            </a:r>
            <a:r>
              <a:rPr lang="ru-RU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400" b="1" dirty="0" err="1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наб</a:t>
            </a:r>
            <a:r>
              <a:rPr lang="ru-RU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, д. 46</a:t>
            </a:r>
            <a:br>
              <a:rPr lang="ru-RU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Тел./факс: +7 (499) 242-30-66</a:t>
            </a:r>
            <a:r>
              <a:rPr lang="en-US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+7 (909) 955-92-30</a:t>
            </a:r>
            <a:r>
              <a:rPr lang="ru-RU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ru-RU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mail</a:t>
            </a:r>
            <a:r>
              <a:rPr lang="ru-RU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razvitie.eajc@gmail.com, info@con-col.com</a:t>
            </a:r>
          </a:p>
          <a:p>
            <a:pPr algn="ctr">
              <a:tabLst>
                <a:tab pos="895350" algn="l"/>
                <a:tab pos="914400" algn="l"/>
              </a:tabLst>
              <a:defRPr/>
            </a:pPr>
            <a:r>
              <a:rPr lang="en-US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Web.</a:t>
            </a:r>
            <a:r>
              <a:rPr lang="ru-RU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www.con-col.com</a:t>
            </a:r>
            <a:r>
              <a:rPr lang="ru-RU" altLang="ru-RU" sz="1400" b="1" dirty="0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ru-RU" altLang="ru-RU" sz="1400" b="1" dirty="0" err="1">
                <a:solidFill>
                  <a:srgbClr val="5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www.конгресс-коллегия.рф</a:t>
            </a:r>
            <a:endParaRPr lang="ru-RU" altLang="ru-RU" sz="1400" b="1" dirty="0">
              <a:solidFill>
                <a:srgbClr val="5C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tabLst>
                <a:tab pos="895350" algn="l"/>
                <a:tab pos="914400" algn="l"/>
              </a:tabLst>
              <a:defRPr/>
            </a:pPr>
            <a:endParaRPr lang="en-US" sz="4400" dirty="0">
              <a:solidFill>
                <a:schemeClr val="tx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631" name="Rectangle 12"/>
          <p:cNvSpPr>
            <a:spLocks noChangeArrowheads="1"/>
          </p:cNvSpPr>
          <p:nvPr/>
        </p:nvSpPr>
        <p:spPr bwMode="auto">
          <a:xfrm>
            <a:off x="4479925" y="444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895350" algn="l"/>
                <a:tab pos="914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895350" algn="l"/>
                <a:tab pos="914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895350" algn="l"/>
                <a:tab pos="914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895350" algn="l"/>
                <a:tab pos="914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895350" algn="l"/>
                <a:tab pos="914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95350" algn="l"/>
                <a:tab pos="914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95350" algn="l"/>
                <a:tab pos="914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95350" algn="l"/>
                <a:tab pos="914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95350" algn="l"/>
                <a:tab pos="914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ru-RU" sz="180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-200591" y="5733256"/>
            <a:ext cx="9339263" cy="781050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eaLnBrk="1" hangingPunct="1">
              <a:buFont typeface="Arial" charset="0"/>
              <a:buNone/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«Новые коммуникации «Конгресс-коллегии»</a:t>
            </a:r>
            <a:endParaRPr lang="ru-RU" sz="24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Рисунок 9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38" y="5775166"/>
            <a:ext cx="67151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588" y="646113"/>
            <a:ext cx="9145588" cy="132397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Century" panose="02040604050505020304" pitchFamily="18" charset="0"/>
              </a:rPr>
              <a:t>Предоставление коллегам консультационной, организационной</a:t>
            </a:r>
          </a:p>
          <a:p>
            <a:pPr algn="ctr"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Century" panose="02040604050505020304" pitchFamily="18" charset="0"/>
              </a:rPr>
              <a:t> и программно-технологической поддержки в использовании новых инструментов коммуникаций и более эффективной организации информационно-коммуникационного поля их компаний</a:t>
            </a:r>
            <a:endParaRPr lang="ru-RU" sz="20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563" y="2270125"/>
            <a:ext cx="5035550" cy="3167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Обеспечение  наиболее эффективных и удобных коммуникаций:</a:t>
            </a:r>
          </a:p>
          <a:p>
            <a:pPr eaLnBrk="1" hangingPunct="1">
              <a:defRPr/>
            </a:pPr>
            <a:endParaRPr lang="ru-RU" sz="2000" b="1" dirty="0"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Между членами сообщества</a:t>
            </a:r>
          </a:p>
          <a:p>
            <a:pPr eaLnBrk="1" hangingPunct="1">
              <a:defRPr/>
            </a:pPr>
            <a:endParaRPr lang="ru-RU" sz="2000" b="1" dirty="0"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С  дирекцией «Конгресс-коллегии»</a:t>
            </a:r>
          </a:p>
          <a:p>
            <a:pPr eaLnBrk="1" hangingPunct="1">
              <a:defRPr/>
            </a:pPr>
            <a:endParaRPr lang="ru-RU" sz="2000" b="1" dirty="0"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С внешней средой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9050" y="0"/>
            <a:ext cx="9163050" cy="6461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solidFill>
                  <a:srgbClr val="C00000"/>
                </a:solidFill>
              </a:rPr>
              <a:t>ЦЕЛЬ ПРОЕКТА</a:t>
            </a:r>
          </a:p>
        </p:txBody>
      </p:sp>
      <p:pic>
        <p:nvPicPr>
          <p:cNvPr id="15370" name="Picture 10" descr="C:\Users\Лидия\Desktop\Презентация новая КК\для ли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70" y="1793874"/>
            <a:ext cx="4739216" cy="40830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52094"/>
            <a:ext cx="2826548" cy="1859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" t="386" r="1834" b="-386"/>
          <a:stretch/>
        </p:blipFill>
        <p:spPr bwMode="auto">
          <a:xfrm>
            <a:off x="-98098" y="361092"/>
            <a:ext cx="9283373" cy="549654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1113" y="5876925"/>
            <a:ext cx="8670925" cy="781050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eaLnBrk="1" hangingPunct="1">
              <a:buFont typeface="Arial" charset="0"/>
              <a:buNone/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«Новые коммуникации «Конгресс-коллегии»</a:t>
            </a:r>
            <a:endParaRPr lang="ru-RU" sz="24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Рисунок 9" descr="KK_Logo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5932488"/>
            <a:ext cx="60801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41275" y="5876925"/>
            <a:ext cx="9072563" cy="781050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-12020"/>
            <a:ext cx="9163805" cy="64611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solidFill>
                  <a:srgbClr val="C00000"/>
                </a:solidFill>
              </a:rPr>
              <a:t>ЗАДАЧИ ПРОЕКТА</a:t>
            </a:r>
          </a:p>
        </p:txBody>
      </p:sp>
      <p:sp>
        <p:nvSpPr>
          <p:cNvPr id="14" name="Стрелка вверх 13"/>
          <p:cNvSpPr/>
          <p:nvPr/>
        </p:nvSpPr>
        <p:spPr>
          <a:xfrm>
            <a:off x="320675" y="3176588"/>
            <a:ext cx="8861425" cy="2728912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ts val="600"/>
              </a:spcBef>
              <a:defRPr/>
            </a:pPr>
            <a:r>
              <a:rPr lang="ru-RU" altLang="ru-RU" b="1" dirty="0" smtClean="0">
                <a:solidFill>
                  <a:srgbClr val="5C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Установить наиболее удобные коллегам коммуникационные каналы и использовать их для информирования о деятельности «Конгресс-коллегии» и получения обратной связи</a:t>
            </a:r>
            <a:endParaRPr lang="ru-RU" altLang="ru-RU" sz="1600" b="1" dirty="0" smtClean="0">
              <a:solidFill>
                <a:srgbClr val="5C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8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26" y="316606"/>
            <a:ext cx="9248394" cy="660806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823040" y="3961003"/>
            <a:ext cx="4118193" cy="1960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лако 3"/>
          <p:cNvSpPr/>
          <p:nvPr/>
        </p:nvSpPr>
        <p:spPr>
          <a:xfrm>
            <a:off x="4881562" y="1150938"/>
            <a:ext cx="4111626" cy="4357687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Наиболее полно 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и эффективно использовать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и развивать новые информационно─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коммуникационные ресурсы, востребованные по мере продвижения проекта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21247125">
            <a:off x="15486" y="533872"/>
            <a:ext cx="4503179" cy="5110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-38100" y="0"/>
            <a:ext cx="9210675" cy="64611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solidFill>
                  <a:schemeClr val="bg1"/>
                </a:solidFill>
              </a:rPr>
              <a:t>ЗАДАЧИ ПРОЕКТА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30163" y="5824538"/>
            <a:ext cx="9240838" cy="106838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1113" y="5876925"/>
            <a:ext cx="9102725" cy="781050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eaLnBrk="1" hangingPunct="1">
              <a:buFont typeface="Arial" charset="0"/>
              <a:buNone/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«Новые коммуникации «Конгресс-коллегии»</a:t>
            </a:r>
            <a:endParaRPr lang="ru-RU" sz="24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3" name="Рисунок 9" descr="KK_Logo.w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7738"/>
            <a:ext cx="604838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52259" y="612870"/>
            <a:ext cx="6607388" cy="3536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717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" y="2852936"/>
            <a:ext cx="7524749" cy="331236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2135" r="17504"/>
          <a:stretch/>
        </p:blipFill>
        <p:spPr bwMode="auto">
          <a:xfrm>
            <a:off x="6359400" y="3034402"/>
            <a:ext cx="2625725" cy="287109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763"/>
            <a:ext cx="9174163" cy="646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solidFill>
                  <a:schemeClr val="bg1"/>
                </a:solidFill>
              </a:rPr>
              <a:t>ЗАДАЧИ ПРОЕКТА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1413" y="604838"/>
            <a:ext cx="4162425" cy="255428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5C0000"/>
                </a:solidFill>
                <a:latin typeface="Century" panose="02040604050505020304" pitchFamily="18" charset="0"/>
              </a:rPr>
              <a:t>Предоставление коллегам возможности дистанционного участия в мероприятиях «Конгресс-коллегии»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5C0000"/>
                </a:solidFill>
                <a:latin typeface="Century" panose="02040604050505020304" pitchFamily="18" charset="0"/>
              </a:rPr>
              <a:t>и использование коммуникационных ресурсов для совершенствования организации мероприятия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331640" y="476671"/>
            <a:ext cx="2719189" cy="150393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6" name="TextBox 25"/>
          <p:cNvSpPr txBox="1"/>
          <p:nvPr/>
        </p:nvSpPr>
        <p:spPr>
          <a:xfrm>
            <a:off x="4218946" y="4221087"/>
            <a:ext cx="2147440" cy="120032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5C0000"/>
                </a:solidFill>
                <a:latin typeface="Century" panose="02040604050505020304" pitchFamily="18" charset="0"/>
              </a:rPr>
              <a:t>Коллеги! Просим подтвердить участие в мероприятии!</a:t>
            </a:r>
          </a:p>
        </p:txBody>
      </p:sp>
      <p:pic>
        <p:nvPicPr>
          <p:cNvPr id="2" name="Рисунок 9" descr="KK_Logo.w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3195638"/>
            <a:ext cx="493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t="13336" b="13807"/>
          <a:stretch/>
        </p:blipFill>
        <p:spPr>
          <a:xfrm>
            <a:off x="64655" y="3486736"/>
            <a:ext cx="4005111" cy="2387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-15876" y="5808663"/>
            <a:ext cx="9161463" cy="106838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184" name="Рисунок 9" descr="KK_Logo.w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5964238"/>
            <a:ext cx="57785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-15875" y="5886450"/>
            <a:ext cx="9102725" cy="752475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eaLnBrk="1" hangingPunct="1">
              <a:buFont typeface="Arial" charset="0"/>
              <a:buNone/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«Новые коммуникации «Конгресс-коллегии»</a:t>
            </a:r>
            <a:endParaRPr lang="ru-RU" sz="24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2132" r="1213" b="4718"/>
          <a:stretch>
            <a:fillRect/>
          </a:stretch>
        </p:blipFill>
        <p:spPr bwMode="auto">
          <a:xfrm>
            <a:off x="-17463" y="334963"/>
            <a:ext cx="9153526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6988" y="5819775"/>
            <a:ext cx="9102725" cy="781050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eaLnBrk="1" hangingPunct="1">
              <a:buFont typeface="Arial" charset="0"/>
              <a:buNone/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«Новые коммуникации «Конгресс-коллегии»</a:t>
            </a:r>
            <a:endParaRPr lang="ru-RU" sz="24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201078" y="1700808"/>
            <a:ext cx="2880320" cy="1781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680206">
            <a:off x="6551961" y="3468833"/>
            <a:ext cx="2347002" cy="1782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2089149"/>
            <a:ext cx="4549776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166">
            <a:off x="2605088" y="2624138"/>
            <a:ext cx="66992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7285">
            <a:off x="3727450" y="2774950"/>
            <a:ext cx="6889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Рисунок 9" descr="KK_Logo.wm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10263"/>
            <a:ext cx="4984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17463" y="593888"/>
            <a:ext cx="4563119" cy="1631216"/>
          </a:xfrm>
          <a:prstGeom prst="rect">
            <a:avLst/>
          </a:prstGeom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Создать инструменты коммуникации коллег в промежутках между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мероприятиями«Конгресс</a:t>
            </a:r>
            <a:r>
              <a:rPr lang="ru-RU" altLang="ru-RU" sz="20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-коллегии»</a:t>
            </a:r>
            <a:endParaRPr lang="ru-RU" altLang="ru-RU" b="1" dirty="0" smtClean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5400" y="-23813"/>
            <a:ext cx="9169400" cy="6461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solidFill>
                  <a:srgbClr val="C00000"/>
                </a:solidFill>
              </a:rPr>
              <a:t>ЗАДАЧИ ПРОЕКТА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1113" y="5876925"/>
            <a:ext cx="9102725" cy="781050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eaLnBrk="1" hangingPunct="1">
              <a:buFont typeface="Arial" charset="0"/>
              <a:buNone/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«Новые коммуникации «Конгресс-коллегии»</a:t>
            </a:r>
            <a:endParaRPr lang="ru-RU" sz="24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Рисунок 9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5940425"/>
            <a:ext cx="6302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621512" y="1454314"/>
            <a:ext cx="4102219" cy="253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272697" y="1197103"/>
            <a:ext cx="2963101" cy="3148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5" name="Picture 15" descr="http://club-rf.ru/images/public/detail/cdbd7f60bb26d7adca9485eb966d9a29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736401" y="3553750"/>
            <a:ext cx="3520370" cy="252966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24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454150"/>
            <a:ext cx="2513012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952875"/>
            <a:ext cx="1804987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3952875"/>
            <a:ext cx="295433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 rot="21068416">
            <a:off x="1700484" y="4062080"/>
            <a:ext cx="3233956" cy="1396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32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84313"/>
            <a:ext cx="2008188" cy="123666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811235" y="1259070"/>
            <a:ext cx="3330156" cy="271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 rot="916960">
            <a:off x="3730487" y="3528458"/>
            <a:ext cx="2427887" cy="1566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 rot="20330940">
            <a:off x="2343150" y="3262313"/>
            <a:ext cx="2232025" cy="51593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5C0000"/>
                </a:solidFill>
                <a:latin typeface="Century" panose="02040604050505020304" pitchFamily="18" charset="0"/>
              </a:rPr>
              <a:t>ГОСТИНЫЕ</a:t>
            </a:r>
          </a:p>
        </p:txBody>
      </p:sp>
      <p:sp>
        <p:nvSpPr>
          <p:cNvPr id="21" name="TextBox 20"/>
          <p:cNvSpPr txBox="1"/>
          <p:nvPr/>
        </p:nvSpPr>
        <p:spPr>
          <a:xfrm rot="21055675">
            <a:off x="57150" y="1598613"/>
            <a:ext cx="2054225" cy="889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5C0000"/>
                </a:solidFill>
                <a:latin typeface="Century" panose="02040604050505020304" pitchFamily="18" charset="0"/>
              </a:rPr>
              <a:t>ИСТОРИИ УСПЕХА</a:t>
            </a:r>
          </a:p>
        </p:txBody>
      </p:sp>
      <p:sp>
        <p:nvSpPr>
          <p:cNvPr id="23" name="TextBox 22"/>
          <p:cNvSpPr txBox="1"/>
          <p:nvPr/>
        </p:nvSpPr>
        <p:spPr>
          <a:xfrm rot="954597">
            <a:off x="7734300" y="1473200"/>
            <a:ext cx="1436688" cy="98425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5C0000"/>
                </a:solidFill>
              </a:rPr>
              <a:t>ГАЙД-ПАРК</a:t>
            </a:r>
          </a:p>
        </p:txBody>
      </p:sp>
      <p:sp>
        <p:nvSpPr>
          <p:cNvPr id="24" name="TextBox 23"/>
          <p:cNvSpPr txBox="1"/>
          <p:nvPr/>
        </p:nvSpPr>
        <p:spPr>
          <a:xfrm rot="1683703">
            <a:off x="6940550" y="4506913"/>
            <a:ext cx="2159000" cy="98425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5C0000"/>
                </a:solidFill>
                <a:latin typeface="Century" panose="02040604050505020304" pitchFamily="18" charset="0"/>
              </a:rPr>
              <a:t>ПОДДЕРЖКА И РАЗВИТИЕ БИЗНЕСА</a:t>
            </a:r>
          </a:p>
        </p:txBody>
      </p:sp>
      <p:sp>
        <p:nvSpPr>
          <p:cNvPr id="9235" name="TextBox 24"/>
          <p:cNvSpPr txBox="1">
            <a:spLocks noChangeArrowheads="1"/>
          </p:cNvSpPr>
          <p:nvPr/>
        </p:nvSpPr>
        <p:spPr bwMode="auto">
          <a:xfrm>
            <a:off x="5011738" y="1630363"/>
            <a:ext cx="1938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Arial" charset="0"/>
              </a:rPr>
              <a:t>ПРЯМОЙ ЭФИР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60400"/>
            <a:ext cx="9144000" cy="841769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lnSpc>
                <a:spcPct val="115000"/>
              </a:lnSpc>
              <a:spcBef>
                <a:spcPts val="600"/>
              </a:spcBef>
              <a:defRPr/>
            </a:pPr>
            <a:r>
              <a:rPr lang="ru-RU" altLang="ru-RU" sz="1900" b="1" dirty="0" smtClean="0">
                <a:solidFill>
                  <a:srgbClr val="5C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Использовать новые инструменты для эффективного решения вопросов </a:t>
            </a:r>
          </a:p>
          <a:p>
            <a:pPr marL="0" indent="0" algn="ctr" eaLnBrk="1" hangingPunct="1">
              <a:lnSpc>
                <a:spcPct val="115000"/>
              </a:lnSpc>
              <a:spcBef>
                <a:spcPts val="600"/>
              </a:spcBef>
              <a:defRPr/>
            </a:pPr>
            <a:r>
              <a:rPr lang="ru-RU" altLang="ru-RU" sz="1900" b="1" dirty="0" smtClean="0">
                <a:solidFill>
                  <a:srgbClr val="5C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реализации отдельных проектов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3" y="0"/>
            <a:ext cx="9139237" cy="64611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solidFill>
                  <a:srgbClr val="C00000"/>
                </a:solidFill>
              </a:rPr>
              <a:t>ЗАДАЧИ ПРОЕКТА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isContent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430838"/>
            <a:ext cx="9144000" cy="1501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-177800" y="5902325"/>
            <a:ext cx="9293225" cy="781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Коллегиальный проект</a:t>
            </a:r>
          </a:p>
          <a:p>
            <a:pPr marL="342900" indent="-342900" eaLnBrk="1" hangingPunct="1">
              <a:buFont typeface="Arial" charset="0"/>
              <a:buNone/>
              <a:defRPr/>
            </a:pPr>
            <a:r>
              <a:rPr lang="ru-RU" sz="2400" b="1" i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«Новые коммуникации «Конгресс-коллегии»</a:t>
            </a:r>
            <a:endParaRPr lang="ru-RU" sz="24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Рисунок 9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6038850"/>
            <a:ext cx="5381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9050" y="0"/>
            <a:ext cx="9163050" cy="64611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solidFill>
                  <a:schemeClr val="bg1"/>
                </a:solidFill>
              </a:rPr>
              <a:t>ЗАДАЧИ ПРОЕКТА</a:t>
            </a:r>
          </a:p>
        </p:txBody>
      </p:sp>
      <p:pic>
        <p:nvPicPr>
          <p:cNvPr id="10246" name="Picture 2" descr="http://www.itvibes.com/site/wp-content/uploads/2011/12/bigstock_Business_man_Sitting_with_Inte_83179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268413"/>
            <a:ext cx="9163050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987825" y="3898438"/>
            <a:ext cx="2875906" cy="19403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801334" y="3782908"/>
            <a:ext cx="2875121" cy="2037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0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41488"/>
            <a:ext cx="2408238" cy="152082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788652" y="1970277"/>
            <a:ext cx="3355349" cy="2136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084888" y="1676400"/>
            <a:ext cx="2708275" cy="9239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5C0000"/>
                </a:solidFill>
                <a:latin typeface="Century" panose="02040604050505020304" pitchFamily="18" charset="0"/>
              </a:rPr>
              <a:t>АНКЕТА КОММЕРЧЕСКОЙ ДЕЯТЕЛЬНОСТИ</a:t>
            </a:r>
          </a:p>
        </p:txBody>
      </p:sp>
      <p:pic>
        <p:nvPicPr>
          <p:cNvPr id="10252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898900"/>
            <a:ext cx="28860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1788" y="5108575"/>
            <a:ext cx="2859087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5C0000"/>
                </a:solidFill>
                <a:latin typeface="Century" panose="02040604050505020304" pitchFamily="18" charset="0"/>
              </a:rPr>
              <a:t>БИЗНЕС-ЦЕПОЧКИ</a:t>
            </a:r>
          </a:p>
        </p:txBody>
      </p:sp>
      <p:pic>
        <p:nvPicPr>
          <p:cNvPr id="10254" name="Рисунок 9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612">
            <a:off x="4516438" y="4692650"/>
            <a:ext cx="33496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Рисунок 9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325813"/>
            <a:ext cx="53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Рисунок 9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7027">
            <a:off x="7435850" y="4321175"/>
            <a:ext cx="2730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Рисунок 9" descr="KK_Logo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686050"/>
            <a:ext cx="4413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2434186" y="1669305"/>
            <a:ext cx="2502024" cy="906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20" name="Прямоугольник 1"/>
          <p:cNvSpPr>
            <a:spLocks noChangeArrowheads="1"/>
          </p:cNvSpPr>
          <p:nvPr/>
        </p:nvSpPr>
        <p:spPr bwMode="auto">
          <a:xfrm>
            <a:off x="-19050" y="646113"/>
            <a:ext cx="9163050" cy="754062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defRPr/>
            </a:pPr>
            <a:r>
              <a:rPr lang="ru-RU" altLang="ru-RU" sz="1900" b="1" dirty="0" smtClean="0">
                <a:solidFill>
                  <a:srgbClr val="C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Создать рекомендации и готовые шаблоны</a:t>
            </a:r>
          </a:p>
          <a:p>
            <a:pPr marL="0" indent="0" algn="ctr" eaLnBrk="1" hangingPunct="1">
              <a:spcBef>
                <a:spcPts val="600"/>
              </a:spcBef>
              <a:defRPr/>
            </a:pPr>
            <a:r>
              <a:rPr lang="ru-RU" altLang="ru-RU" sz="1900" b="1" dirty="0" smtClean="0">
                <a:solidFill>
                  <a:srgbClr val="C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для использования коллегами в их деятельности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Content="1"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4055</TotalTime>
  <Words>743</Words>
  <Application>Microsoft Office PowerPoint</Application>
  <PresentationFormat>Экран (4:3)</PresentationFormat>
  <Paragraphs>193</Paragraphs>
  <Slides>25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Конгресс-коллегия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коммуникации 2017</dc:title>
  <dc:creator>Л.Раскина</dc:creator>
  <cp:lastModifiedBy>Lidiya</cp:lastModifiedBy>
  <cp:revision>746</cp:revision>
  <dcterms:created xsi:type="dcterms:W3CDTF">2009-12-08T11:47:17Z</dcterms:created>
  <dcterms:modified xsi:type="dcterms:W3CDTF">2017-06-28T03:36:08Z</dcterms:modified>
</cp:coreProperties>
</file>